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507" r:id="rId3"/>
    <p:sldId id="506"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27B00"/>
    <a:srgbClr val="00AE42"/>
    <a:srgbClr val="BF9000"/>
    <a:srgbClr val="FFD243"/>
    <a:srgbClr val="2E75B6"/>
    <a:srgbClr val="EDF1F9"/>
    <a:srgbClr val="00843D"/>
    <a:srgbClr val="00A841"/>
    <a:srgbClr val="00006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12" autoAdjust="0"/>
    <p:restoredTop sz="94857" autoAdjust="0"/>
  </p:normalViewPr>
  <p:slideViewPr>
    <p:cSldViewPr snapToGrid="0">
      <p:cViewPr varScale="1">
        <p:scale>
          <a:sx n="72" d="100"/>
          <a:sy n="72" d="100"/>
        </p:scale>
        <p:origin x="1164" y="60"/>
      </p:cViewPr>
      <p:guideLst/>
    </p:cSldViewPr>
  </p:slideViewPr>
  <p:notesTextViewPr>
    <p:cViewPr>
      <p:scale>
        <a:sx n="1" d="1"/>
        <a:sy n="1" d="1"/>
      </p:scale>
      <p:origin x="0" y="0"/>
    </p:cViewPr>
  </p:notesTextViewPr>
  <p:sorterViewPr>
    <p:cViewPr>
      <p:scale>
        <a:sx n="100" d="100"/>
        <a:sy n="100" d="100"/>
      </p:scale>
      <p:origin x="0" y="-1528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20ABC3-11E7-4464-8A2C-E38BA7FEE43E}" type="datetimeFigureOut">
              <a:rPr lang="es-MX" smtClean="0"/>
              <a:t>10/08/2020</a:t>
            </a:fld>
            <a:endParaRPr lang="es-MX" dirty="0"/>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MX"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503EB2-D5AB-493E-8016-5CDAB7331214}" type="slidenum">
              <a:rPr lang="es-MX" smtClean="0"/>
              <a:t>‹#›</a:t>
            </a:fld>
            <a:endParaRPr lang="es-MX" dirty="0"/>
          </a:p>
        </p:txBody>
      </p:sp>
    </p:spTree>
    <p:extLst>
      <p:ext uri="{BB962C8B-B14F-4D97-AF65-F5344CB8AC3E}">
        <p14:creationId xmlns:p14="http://schemas.microsoft.com/office/powerpoint/2010/main" val="3337602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9503EB2-D5AB-493E-8016-5CDAB7331214}" type="slidenum">
              <a:rPr lang="es-MX" smtClean="0"/>
              <a:t>2</a:t>
            </a:fld>
            <a:endParaRPr lang="es-MX" dirty="0"/>
          </a:p>
        </p:txBody>
      </p:sp>
    </p:spTree>
    <p:extLst>
      <p:ext uri="{BB962C8B-B14F-4D97-AF65-F5344CB8AC3E}">
        <p14:creationId xmlns:p14="http://schemas.microsoft.com/office/powerpoint/2010/main" val="933636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A9503EB2-D5AB-493E-8016-5CDAB7331214}" type="slidenum">
              <a:rPr lang="es-MX" smtClean="0"/>
              <a:t>3</a:t>
            </a:fld>
            <a:endParaRPr lang="es-MX" dirty="0"/>
          </a:p>
        </p:txBody>
      </p:sp>
    </p:spTree>
    <p:extLst>
      <p:ext uri="{BB962C8B-B14F-4D97-AF65-F5344CB8AC3E}">
        <p14:creationId xmlns:p14="http://schemas.microsoft.com/office/powerpoint/2010/main" val="5186487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11BCEC3E-519B-4630-889D-619F0B4E7CD5}"/>
              </a:ext>
            </a:extLst>
          </p:cNvPr>
          <p:cNvPicPr>
            <a:picLocks noChangeAspect="1"/>
          </p:cNvPicPr>
          <p:nvPr userDrawn="1"/>
        </p:nvPicPr>
        <p:blipFill rotWithShape="1">
          <a:blip r:embed="rId2" cstate="hqprint">
            <a:extLst>
              <a:ext uri="{28A0092B-C50C-407E-A947-70E740481C1C}">
                <a14:useLocalDpi xmlns:a14="http://schemas.microsoft.com/office/drawing/2010/main" val="0"/>
              </a:ext>
            </a:extLst>
          </a:blip>
          <a:srcRect l="40507" t="83207"/>
          <a:stretch/>
        </p:blipFill>
        <p:spPr>
          <a:xfrm>
            <a:off x="3703898" y="5706318"/>
            <a:ext cx="5440101" cy="1151681"/>
          </a:xfrm>
          <a:prstGeom prst="rect">
            <a:avLst/>
          </a:prstGeom>
        </p:spPr>
      </p:pic>
      <p:pic>
        <p:nvPicPr>
          <p:cNvPr id="9" name="Imagen 8"/>
          <p:cNvPicPr>
            <a:picLocks noChangeAspect="1"/>
          </p:cNvPicPr>
          <p:nvPr userDrawn="1"/>
        </p:nvPicPr>
        <p:blipFill rotWithShape="1">
          <a:blip r:embed="rId3"/>
          <a:srcRect r="54626"/>
          <a:stretch/>
        </p:blipFill>
        <p:spPr>
          <a:xfrm>
            <a:off x="1" y="0"/>
            <a:ext cx="3570513" cy="4400400"/>
          </a:xfrm>
          <a:prstGeom prst="rect">
            <a:avLst/>
          </a:prstGeom>
        </p:spPr>
      </p:pic>
      <p:pic>
        <p:nvPicPr>
          <p:cNvPr id="10" name="Imagen 9"/>
          <p:cNvPicPr>
            <a:picLocks noChangeAspect="1"/>
          </p:cNvPicPr>
          <p:nvPr userDrawn="1"/>
        </p:nvPicPr>
        <p:blipFill rotWithShape="1">
          <a:blip r:embed="rId3"/>
          <a:srcRect r="54626" b="43745"/>
          <a:stretch/>
        </p:blipFill>
        <p:spPr>
          <a:xfrm>
            <a:off x="0" y="4389494"/>
            <a:ext cx="3570513" cy="2475433"/>
          </a:xfrm>
          <a:prstGeom prst="rect">
            <a:avLst/>
          </a:prstGeom>
        </p:spPr>
      </p:pic>
    </p:spTree>
    <p:extLst>
      <p:ext uri="{BB962C8B-B14F-4D97-AF65-F5344CB8AC3E}">
        <p14:creationId xmlns:p14="http://schemas.microsoft.com/office/powerpoint/2010/main" val="50252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5155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42735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8" name="CuadroTexto 7">
            <a:extLst>
              <a:ext uri="{FF2B5EF4-FFF2-40B4-BE49-F238E27FC236}">
                <a16:creationId xmlns:a16="http://schemas.microsoft.com/office/drawing/2014/main" id="{D785F7B3-A369-4648-A1FD-49B50053DF79}"/>
              </a:ext>
            </a:extLst>
          </p:cNvPr>
          <p:cNvSpPr txBox="1"/>
          <p:nvPr userDrawn="1"/>
        </p:nvSpPr>
        <p:spPr>
          <a:xfrm>
            <a:off x="207249" y="180304"/>
            <a:ext cx="8550385" cy="2305319"/>
          </a:xfrm>
          <a:prstGeom prst="rect">
            <a:avLst/>
          </a:prstGeom>
          <a:solidFill>
            <a:schemeClr val="bg1"/>
          </a:solidFill>
        </p:spPr>
        <p:txBody>
          <a:bodyPr wrap="square" rtlCol="0">
            <a:spAutoFit/>
          </a:bodyPr>
          <a:lstStyle/>
          <a:p>
            <a:endParaRPr lang="es-MX" dirty="0"/>
          </a:p>
        </p:txBody>
      </p:sp>
      <p:pic>
        <p:nvPicPr>
          <p:cNvPr id="2" name="Imagen 1"/>
          <p:cNvPicPr>
            <a:picLocks noChangeAspect="1"/>
          </p:cNvPicPr>
          <p:nvPr userDrawn="1"/>
        </p:nvPicPr>
        <p:blipFill rotWithShape="1">
          <a:blip r:embed="rId2"/>
          <a:srcRect t="85625" b="4839"/>
          <a:stretch/>
        </p:blipFill>
        <p:spPr>
          <a:xfrm>
            <a:off x="0" y="6438378"/>
            <a:ext cx="7869001" cy="419622"/>
          </a:xfrm>
          <a:prstGeom prst="rect">
            <a:avLst/>
          </a:prstGeom>
        </p:spPr>
      </p:pic>
      <p:pic>
        <p:nvPicPr>
          <p:cNvPr id="9" name="Imagen 8"/>
          <p:cNvPicPr>
            <a:picLocks noChangeAspect="1"/>
          </p:cNvPicPr>
          <p:nvPr userDrawn="1"/>
        </p:nvPicPr>
        <p:blipFill rotWithShape="1">
          <a:blip r:embed="rId2"/>
          <a:srcRect t="85625" r="81741" b="4839"/>
          <a:stretch/>
        </p:blipFill>
        <p:spPr>
          <a:xfrm>
            <a:off x="7712912" y="6438378"/>
            <a:ext cx="1436821" cy="419622"/>
          </a:xfrm>
          <a:prstGeom prst="rect">
            <a:avLst/>
          </a:prstGeom>
        </p:spPr>
      </p:pic>
    </p:spTree>
    <p:extLst>
      <p:ext uri="{BB962C8B-B14F-4D97-AF65-F5344CB8AC3E}">
        <p14:creationId xmlns:p14="http://schemas.microsoft.com/office/powerpoint/2010/main" val="287466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1122506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1972652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268752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2329969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1975022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92253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67BF63B-B78A-42F0-A7C8-5BD2406B8E1B}" type="datetimeFigureOut">
              <a:rPr lang="es-MX" smtClean="0"/>
              <a:t>10/08/2020</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19FDC77-A8A2-46A7-AE9E-28A216D79B16}" type="slidenum">
              <a:rPr lang="es-MX" smtClean="0"/>
              <a:t>‹#›</a:t>
            </a:fld>
            <a:endParaRPr lang="es-MX" dirty="0"/>
          </a:p>
        </p:txBody>
      </p:sp>
    </p:spTree>
    <p:extLst>
      <p:ext uri="{BB962C8B-B14F-4D97-AF65-F5344CB8AC3E}">
        <p14:creationId xmlns:p14="http://schemas.microsoft.com/office/powerpoint/2010/main" val="2899967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7BF63B-B78A-42F0-A7C8-5BD2406B8E1B}" type="datetimeFigureOut">
              <a:rPr lang="es-MX" smtClean="0"/>
              <a:t>10/08/2020</a:t>
            </a:fld>
            <a:endParaRPr lang="es-MX"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9FDC77-A8A2-46A7-AE9E-28A216D79B16}" type="slidenum">
              <a:rPr lang="es-MX" smtClean="0"/>
              <a:t>‹#›</a:t>
            </a:fld>
            <a:endParaRPr lang="es-MX" dirty="0"/>
          </a:p>
        </p:txBody>
      </p:sp>
    </p:spTree>
    <p:extLst>
      <p:ext uri="{BB962C8B-B14F-4D97-AF65-F5344CB8AC3E}">
        <p14:creationId xmlns:p14="http://schemas.microsoft.com/office/powerpoint/2010/main" val="14024087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CuadroTexto 6">
            <a:extLst>
              <a:ext uri="{FF2B5EF4-FFF2-40B4-BE49-F238E27FC236}">
                <a16:creationId xmlns:a16="http://schemas.microsoft.com/office/drawing/2014/main" id="{7F3EB55A-3FC2-42C6-A7DE-BE0B4E2AABBF}"/>
              </a:ext>
            </a:extLst>
          </p:cNvPr>
          <p:cNvSpPr txBox="1"/>
          <p:nvPr/>
        </p:nvSpPr>
        <p:spPr>
          <a:xfrm>
            <a:off x="3706238" y="226099"/>
            <a:ext cx="5437762" cy="830997"/>
          </a:xfrm>
          <a:prstGeom prst="rect">
            <a:avLst/>
          </a:prstGeom>
          <a:noFill/>
        </p:spPr>
        <p:txBody>
          <a:bodyPr wrap="square" rtlCol="0">
            <a:spAutoFit/>
          </a:bodyPr>
          <a:lstStyle/>
          <a:p>
            <a:pPr algn="ctr"/>
            <a:r>
              <a:rPr lang="es-MX" sz="2400" b="1" dirty="0">
                <a:solidFill>
                  <a:schemeClr val="bg1">
                    <a:lumMod val="50000"/>
                  </a:schemeClr>
                </a:solidFill>
                <a:latin typeface="Source Sans Pro" panose="020B0503030403020204" pitchFamily="34" charset="0"/>
                <a:ea typeface="Source Sans Pro" panose="020B0503030403020204" pitchFamily="34" charset="0"/>
              </a:rPr>
              <a:t>SISTEMA DE AGUAS DE LA CIUDAD DE MÉXICO</a:t>
            </a:r>
          </a:p>
        </p:txBody>
      </p:sp>
      <p:sp>
        <p:nvSpPr>
          <p:cNvPr id="9" name="CuadroTexto 8">
            <a:extLst>
              <a:ext uri="{FF2B5EF4-FFF2-40B4-BE49-F238E27FC236}">
                <a16:creationId xmlns:a16="http://schemas.microsoft.com/office/drawing/2014/main" id="{4CAFE130-59D3-4D31-842F-99A2CF3D47DD}"/>
              </a:ext>
            </a:extLst>
          </p:cNvPr>
          <p:cNvSpPr txBox="1"/>
          <p:nvPr/>
        </p:nvSpPr>
        <p:spPr>
          <a:xfrm>
            <a:off x="3723640" y="2576856"/>
            <a:ext cx="5257800" cy="1938992"/>
          </a:xfrm>
          <a:prstGeom prst="rect">
            <a:avLst/>
          </a:prstGeom>
          <a:noFill/>
        </p:spPr>
        <p:txBody>
          <a:bodyPr wrap="square" rtlCol="0">
            <a:spAutoFit/>
          </a:bodyPr>
          <a:lstStyle/>
          <a:p>
            <a:pPr algn="ctr"/>
            <a:r>
              <a:rPr lang="es-MX" sz="2400" dirty="0">
                <a:solidFill>
                  <a:schemeClr val="bg1">
                    <a:lumMod val="50000"/>
                  </a:schemeClr>
                </a:solidFill>
                <a:latin typeface="Source Sans Pro" panose="020B0503030403020204" pitchFamily="34" charset="0"/>
                <a:ea typeface="Source Sans Pro" panose="020B0503030403020204" pitchFamily="34" charset="0"/>
              </a:rPr>
              <a:t>OBJETIVOS Y METAS PARA EL PLAN DE DESARROLLO DE LA CIUDAD DE MÉXICO EN MATERIA DE GESTIÓN DE LOS RECURSOS HÍDRICOS</a:t>
            </a:r>
          </a:p>
        </p:txBody>
      </p:sp>
      <p:sp>
        <p:nvSpPr>
          <p:cNvPr id="4" name="CuadroTexto 3">
            <a:extLst>
              <a:ext uri="{FF2B5EF4-FFF2-40B4-BE49-F238E27FC236}">
                <a16:creationId xmlns:a16="http://schemas.microsoft.com/office/drawing/2014/main" id="{4CAFE130-59D3-4D31-842F-99A2CF3D47DD}"/>
              </a:ext>
            </a:extLst>
          </p:cNvPr>
          <p:cNvSpPr txBox="1"/>
          <p:nvPr/>
        </p:nvSpPr>
        <p:spPr>
          <a:xfrm>
            <a:off x="6770010" y="5046569"/>
            <a:ext cx="2232917" cy="369332"/>
          </a:xfrm>
          <a:prstGeom prst="rect">
            <a:avLst/>
          </a:prstGeom>
          <a:noFill/>
        </p:spPr>
        <p:txBody>
          <a:bodyPr wrap="square" rtlCol="0">
            <a:spAutoFit/>
          </a:bodyPr>
          <a:lstStyle/>
          <a:p>
            <a:pPr algn="r"/>
            <a:r>
              <a:rPr lang="es-MX" dirty="0">
                <a:solidFill>
                  <a:schemeClr val="bg1">
                    <a:lumMod val="50000"/>
                  </a:schemeClr>
                </a:solidFill>
                <a:latin typeface="Source Sans Pro" panose="020B0503030403020204" pitchFamily="34" charset="0"/>
                <a:ea typeface="Source Sans Pro" panose="020B0503030403020204" pitchFamily="34" charset="0"/>
              </a:rPr>
              <a:t>agosto de 2020</a:t>
            </a:r>
          </a:p>
        </p:txBody>
      </p:sp>
      <p:pic>
        <p:nvPicPr>
          <p:cNvPr id="2" name="Imagen 1"/>
          <p:cNvPicPr>
            <a:picLocks noChangeAspect="1"/>
          </p:cNvPicPr>
          <p:nvPr/>
        </p:nvPicPr>
        <p:blipFill rotWithShape="1">
          <a:blip r:embed="rId2"/>
          <a:srcRect r="54626"/>
          <a:stretch/>
        </p:blipFill>
        <p:spPr>
          <a:xfrm>
            <a:off x="1" y="0"/>
            <a:ext cx="3570513" cy="4400400"/>
          </a:xfrm>
          <a:prstGeom prst="rect">
            <a:avLst/>
          </a:prstGeom>
        </p:spPr>
      </p:pic>
    </p:spTree>
    <p:extLst>
      <p:ext uri="{BB962C8B-B14F-4D97-AF65-F5344CB8AC3E}">
        <p14:creationId xmlns:p14="http://schemas.microsoft.com/office/powerpoint/2010/main" val="921454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Flecha abajo 78"/>
          <p:cNvSpPr/>
          <p:nvPr/>
        </p:nvSpPr>
        <p:spPr>
          <a:xfrm>
            <a:off x="3271026" y="5124146"/>
            <a:ext cx="312138" cy="681165"/>
          </a:xfrm>
          <a:prstGeom prst="downArrow">
            <a:avLst>
              <a:gd name="adj1" fmla="val 50000"/>
              <a:gd name="adj2" fmla="val 32821"/>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Flecha abajo 79"/>
          <p:cNvSpPr/>
          <p:nvPr/>
        </p:nvSpPr>
        <p:spPr>
          <a:xfrm>
            <a:off x="5518926" y="4907689"/>
            <a:ext cx="312138" cy="907147"/>
          </a:xfrm>
          <a:prstGeom prst="downArrow">
            <a:avLst>
              <a:gd name="adj1" fmla="val 50000"/>
              <a:gd name="adj2" fmla="val 32821"/>
            </a:avLst>
          </a:prstGeom>
          <a:solidFill>
            <a:srgbClr val="008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1" name="Flecha abajo 80"/>
          <p:cNvSpPr/>
          <p:nvPr/>
        </p:nvSpPr>
        <p:spPr>
          <a:xfrm>
            <a:off x="7823976" y="3867151"/>
            <a:ext cx="311031" cy="1947684"/>
          </a:xfrm>
          <a:prstGeom prst="downArrow">
            <a:avLst>
              <a:gd name="adj1" fmla="val 50000"/>
              <a:gd name="adj2" fmla="val 32821"/>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 name="Flecha abajo 14"/>
          <p:cNvSpPr/>
          <p:nvPr/>
        </p:nvSpPr>
        <p:spPr>
          <a:xfrm>
            <a:off x="994551" y="5194259"/>
            <a:ext cx="312138" cy="611052"/>
          </a:xfrm>
          <a:prstGeom prst="downArrow">
            <a:avLst>
              <a:gd name="adj1" fmla="val 50000"/>
              <a:gd name="adj2" fmla="val 32821"/>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 name="CuadroTexto 16"/>
          <p:cNvSpPr txBox="1"/>
          <p:nvPr/>
        </p:nvSpPr>
        <p:spPr>
          <a:xfrm>
            <a:off x="79306" y="2134734"/>
            <a:ext cx="2182043" cy="919089"/>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accent1"/>
                </a:solidFill>
              </a:defRPr>
            </a:lvl1pPr>
          </a:lstStyle>
          <a:p>
            <a:r>
              <a:rPr lang="es-MX" dirty="0"/>
              <a:t>Desequilibrio en la distribución de agua en diferentes zonas de la ciudad, debido a una red mal planeada y con grandes diferencias topográficas.</a:t>
            </a:r>
          </a:p>
        </p:txBody>
      </p:sp>
      <p:sp>
        <p:nvSpPr>
          <p:cNvPr id="18" name="CuadroTexto 17"/>
          <p:cNvSpPr txBox="1"/>
          <p:nvPr/>
        </p:nvSpPr>
        <p:spPr>
          <a:xfrm>
            <a:off x="79306" y="1690185"/>
            <a:ext cx="2182043" cy="411257"/>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accent1"/>
                </a:solidFill>
              </a:defRPr>
            </a:lvl1pPr>
          </a:lstStyle>
          <a:p>
            <a:r>
              <a:rPr lang="es-MX" dirty="0"/>
              <a:t>Pérdidas físicas del 48.2% por antigüedad y deterioro en las redes.</a:t>
            </a:r>
          </a:p>
        </p:txBody>
      </p:sp>
      <p:sp>
        <p:nvSpPr>
          <p:cNvPr id="21" name="CuadroTexto 20"/>
          <p:cNvSpPr txBox="1"/>
          <p:nvPr/>
        </p:nvSpPr>
        <p:spPr>
          <a:xfrm>
            <a:off x="2356767" y="1241565"/>
            <a:ext cx="2164645" cy="600164"/>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Elevada antigüedad de los componentes del sistema de drenaje.</a:t>
            </a:r>
          </a:p>
        </p:txBody>
      </p:sp>
      <p:sp>
        <p:nvSpPr>
          <p:cNvPr id="22" name="CuadroTexto 21"/>
          <p:cNvSpPr txBox="1"/>
          <p:nvPr/>
        </p:nvSpPr>
        <p:spPr>
          <a:xfrm>
            <a:off x="2356766" y="2651836"/>
            <a:ext cx="2164646" cy="241980"/>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Cuerpos de agua contaminados.</a:t>
            </a:r>
          </a:p>
        </p:txBody>
      </p:sp>
      <p:sp>
        <p:nvSpPr>
          <p:cNvPr id="23" name="CuadroTexto 22"/>
          <p:cNvSpPr txBox="1"/>
          <p:nvPr/>
        </p:nvSpPr>
        <p:spPr>
          <a:xfrm>
            <a:off x="2356766" y="1867554"/>
            <a:ext cx="2164646" cy="749812"/>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Hundimientos del subsuelo, acelerados por la sobrexplotación del acuífero que generan rupturas y fallas en la red de drenaje.</a:t>
            </a:r>
          </a:p>
        </p:txBody>
      </p:sp>
      <p:sp>
        <p:nvSpPr>
          <p:cNvPr id="24" name="CuadroTexto 23"/>
          <p:cNvSpPr txBox="1"/>
          <p:nvPr/>
        </p:nvSpPr>
        <p:spPr>
          <a:xfrm>
            <a:off x="4630837" y="2653702"/>
            <a:ext cx="2154264" cy="749812"/>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lgn="ctr">
              <a:defRPr sz="1100" b="1">
                <a:solidFill>
                  <a:schemeClr val="accent6">
                    <a:lumMod val="75000"/>
                  </a:schemeClr>
                </a:solidFill>
              </a:defRPr>
            </a:lvl1pPr>
          </a:lstStyle>
          <a:p>
            <a:r>
              <a:rPr lang="es-MX" dirty="0"/>
              <a:t>Baja eficiencia energética en los sistemas de producción, potabilización, transporte y distribución de agua.</a:t>
            </a:r>
          </a:p>
        </p:txBody>
      </p:sp>
      <p:sp>
        <p:nvSpPr>
          <p:cNvPr id="25" name="CuadroTexto 24"/>
          <p:cNvSpPr txBox="1"/>
          <p:nvPr/>
        </p:nvSpPr>
        <p:spPr>
          <a:xfrm>
            <a:off x="4623503" y="1255969"/>
            <a:ext cx="2154264" cy="241980"/>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defRPr sz="1100" b="1">
                <a:solidFill>
                  <a:schemeClr val="bg1"/>
                </a:solidFill>
              </a:defRPr>
            </a:lvl1pPr>
          </a:lstStyle>
          <a:p>
            <a:pPr algn="ctr"/>
            <a:r>
              <a:rPr lang="es-MX" dirty="0">
                <a:solidFill>
                  <a:schemeClr val="accent6">
                    <a:lumMod val="75000"/>
                  </a:schemeClr>
                </a:solidFill>
              </a:rPr>
              <a:t>Acuíferos sobreexplotados.</a:t>
            </a:r>
          </a:p>
        </p:txBody>
      </p:sp>
      <p:sp>
        <p:nvSpPr>
          <p:cNvPr id="27" name="CuadroTexto 26"/>
          <p:cNvSpPr txBox="1"/>
          <p:nvPr/>
        </p:nvSpPr>
        <p:spPr>
          <a:xfrm>
            <a:off x="4623503" y="1537898"/>
            <a:ext cx="2154264" cy="411257"/>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lgn="ctr">
              <a:defRPr sz="1100" b="1">
                <a:solidFill>
                  <a:schemeClr val="accent6">
                    <a:lumMod val="75000"/>
                  </a:schemeClr>
                </a:solidFill>
              </a:defRPr>
            </a:lvl1pPr>
          </a:lstStyle>
          <a:p>
            <a:r>
              <a:rPr lang="es-MX" dirty="0"/>
              <a:t>Pérdida de retención de agua de lluvia en zonas de conservación</a:t>
            </a:r>
          </a:p>
        </p:txBody>
      </p:sp>
      <p:sp>
        <p:nvSpPr>
          <p:cNvPr id="28" name="TextBox 512">
            <a:extLst>
              <a:ext uri="{FF2B5EF4-FFF2-40B4-BE49-F238E27FC236}">
                <a16:creationId xmlns:a16="http://schemas.microsoft.com/office/drawing/2014/main" id="{3425E4A8-C971-4693-80D7-BEF697B093E7}"/>
              </a:ext>
            </a:extLst>
          </p:cNvPr>
          <p:cNvSpPr txBox="1"/>
          <p:nvPr/>
        </p:nvSpPr>
        <p:spPr>
          <a:xfrm>
            <a:off x="0" y="-594"/>
            <a:ext cx="9144000" cy="348343"/>
          </a:xfrm>
          <a:prstGeom prst="rect">
            <a:avLst/>
          </a:prstGeom>
          <a:solidFill>
            <a:srgbClr val="00843D"/>
          </a:solidFill>
          <a:ln w="6350">
            <a:noFill/>
            <a:prstDash val="dash"/>
          </a:ln>
        </p:spPr>
        <p:txBody>
          <a:bodyPr wrap="square" lIns="0" tIns="0" rIns="0" bIns="0" rtlCol="0" anchor="ctr">
            <a:noAutofit/>
          </a:bodyPr>
          <a:lstStyle/>
          <a:p>
            <a:pPr algn="ctr"/>
            <a:r>
              <a:rPr lang="es-MX" sz="1600" b="1" kern="0" dirty="0">
                <a:solidFill>
                  <a:schemeClr val="bg1"/>
                </a:solidFill>
                <a:latin typeface="Source Sans Pro" panose="020B0503030403020204" pitchFamily="34" charset="0"/>
                <a:ea typeface="Source Sans Pro" panose="020B0503030403020204" pitchFamily="34" charset="0"/>
              </a:rPr>
              <a:t>PROBLEMÁTICA DE LOS RECURSOS HÍDRICOS DE LA CIUDAD DE MÉXICO</a:t>
            </a:r>
          </a:p>
        </p:txBody>
      </p:sp>
      <p:sp>
        <p:nvSpPr>
          <p:cNvPr id="34" name="CuadroTexto 33"/>
          <p:cNvSpPr txBox="1"/>
          <p:nvPr/>
        </p:nvSpPr>
        <p:spPr>
          <a:xfrm>
            <a:off x="57942" y="3095005"/>
            <a:ext cx="2182043" cy="580534"/>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accent1"/>
                </a:solidFill>
              </a:defRPr>
            </a:lvl1pPr>
          </a:lstStyle>
          <a:p>
            <a:r>
              <a:rPr lang="es-MX" dirty="0"/>
              <a:t>Desequilibrio en el consumo de agua. Zonas con consumos en exceso favorecidas por su ubicación.</a:t>
            </a:r>
          </a:p>
        </p:txBody>
      </p:sp>
      <p:sp>
        <p:nvSpPr>
          <p:cNvPr id="36" name="CuadroTexto 35"/>
          <p:cNvSpPr txBox="1"/>
          <p:nvPr/>
        </p:nvSpPr>
        <p:spPr>
          <a:xfrm>
            <a:off x="72570" y="3701369"/>
            <a:ext cx="2195514" cy="919089"/>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accent1"/>
                </a:solidFill>
              </a:defRPr>
            </a:lvl1pPr>
          </a:lstStyle>
          <a:p>
            <a:r>
              <a:rPr lang="es-MX" dirty="0"/>
              <a:t>Fuentes de abasto con dependencia en acuíferos sobreexplotados y en almacenamientos de presas que dependen de la intensidad de las lluvias.</a:t>
            </a:r>
          </a:p>
        </p:txBody>
      </p:sp>
      <p:sp>
        <p:nvSpPr>
          <p:cNvPr id="43" name="CuadroTexto 42"/>
          <p:cNvSpPr txBox="1"/>
          <p:nvPr/>
        </p:nvSpPr>
        <p:spPr>
          <a:xfrm>
            <a:off x="79306" y="4662033"/>
            <a:ext cx="2182043" cy="600164"/>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bg1"/>
                </a:solidFill>
              </a:defRPr>
            </a:lvl1pPr>
          </a:lstStyle>
          <a:p>
            <a:r>
              <a:rPr lang="es-MX">
                <a:solidFill>
                  <a:schemeClr val="accent1"/>
                </a:solidFill>
              </a:rPr>
              <a:t>La mayoria de las  </a:t>
            </a:r>
            <a:r>
              <a:rPr lang="es-MX" dirty="0">
                <a:solidFill>
                  <a:schemeClr val="accent1"/>
                </a:solidFill>
              </a:rPr>
              <a:t>plantas potabilizadoras con problemas para asegurar la calidad del agua.</a:t>
            </a:r>
          </a:p>
        </p:txBody>
      </p:sp>
      <p:sp>
        <p:nvSpPr>
          <p:cNvPr id="45" name="CuadroTexto 44"/>
          <p:cNvSpPr txBox="1"/>
          <p:nvPr/>
        </p:nvSpPr>
        <p:spPr>
          <a:xfrm>
            <a:off x="79306" y="1234949"/>
            <a:ext cx="2182043" cy="411257"/>
          </a:xfrm>
          <a:prstGeom prst="rect">
            <a:avLst/>
          </a:prstGeom>
          <a:noFill/>
          <a:ln>
            <a:solidFill>
              <a:schemeClr val="accent1"/>
            </a:solidFill>
          </a:ln>
          <a:effectLst/>
        </p:spPr>
        <p:txBody>
          <a:bodyPr wrap="square" lIns="36000" tIns="36000" rIns="36000" bIns="36000" rtlCol="0">
            <a:spAutoFit/>
          </a:bodyPr>
          <a:lstStyle>
            <a:defPPr>
              <a:defRPr lang="en-US"/>
            </a:defPPr>
            <a:lvl1pPr algn="ctr">
              <a:defRPr sz="1100" b="1">
                <a:solidFill>
                  <a:schemeClr val="accent1"/>
                </a:solidFill>
              </a:defRPr>
            </a:lvl1pPr>
          </a:lstStyle>
          <a:p>
            <a:r>
              <a:rPr lang="es-MX" dirty="0"/>
              <a:t>El 72.6% de la población cuenta con abastecimiento diario de agua.</a:t>
            </a:r>
          </a:p>
        </p:txBody>
      </p:sp>
      <p:sp>
        <p:nvSpPr>
          <p:cNvPr id="46" name="CuadroTexto 45"/>
          <p:cNvSpPr txBox="1"/>
          <p:nvPr/>
        </p:nvSpPr>
        <p:spPr>
          <a:xfrm>
            <a:off x="2356766" y="2927664"/>
            <a:ext cx="2164646" cy="241980"/>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Riesgo de inundaciones.</a:t>
            </a:r>
          </a:p>
        </p:txBody>
      </p:sp>
      <p:sp>
        <p:nvSpPr>
          <p:cNvPr id="47" name="CuadroTexto 46"/>
          <p:cNvSpPr txBox="1"/>
          <p:nvPr/>
        </p:nvSpPr>
        <p:spPr>
          <a:xfrm>
            <a:off x="2356766" y="3194029"/>
            <a:ext cx="2164646" cy="411257"/>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Riesgo de contaminación al acuífero.</a:t>
            </a:r>
          </a:p>
        </p:txBody>
      </p:sp>
      <p:sp>
        <p:nvSpPr>
          <p:cNvPr id="48" name="CuadroTexto 47"/>
          <p:cNvSpPr txBox="1"/>
          <p:nvPr/>
        </p:nvSpPr>
        <p:spPr>
          <a:xfrm>
            <a:off x="6894526" y="1263534"/>
            <a:ext cx="2162013" cy="600164"/>
          </a:xfrm>
          <a:prstGeom prst="rect">
            <a:avLst/>
          </a:prstGeom>
          <a:noFill/>
          <a:ln>
            <a:solidFill>
              <a:schemeClr val="tx1">
                <a:lumMod val="50000"/>
                <a:lumOff val="50000"/>
              </a:schemeClr>
            </a:solidFill>
          </a:ln>
        </p:spPr>
        <p:txBody>
          <a:bodyPr wrap="square" lIns="36000" tIns="36000" rIns="36000" bIns="36000" rtlCol="0">
            <a:spAutoFit/>
          </a:bodyPr>
          <a:lstStyle>
            <a:defPPr>
              <a:defRPr lang="en-US"/>
            </a:defPPr>
            <a:lvl1pPr>
              <a:defRPr sz="1100" b="1">
                <a:solidFill>
                  <a:schemeClr val="bg1"/>
                </a:solidFill>
              </a:defRPr>
            </a:lvl1pPr>
          </a:lstStyle>
          <a:p>
            <a:pPr algn="ctr"/>
            <a:r>
              <a:rPr lang="es-MX" dirty="0">
                <a:solidFill>
                  <a:schemeClr val="tx1">
                    <a:lumMod val="50000"/>
                    <a:lumOff val="50000"/>
                  </a:schemeClr>
                </a:solidFill>
              </a:rPr>
              <a:t>Reducción gradual de personal operativo e incremento del personal administrativo.</a:t>
            </a:r>
          </a:p>
        </p:txBody>
      </p:sp>
      <p:sp>
        <p:nvSpPr>
          <p:cNvPr id="49" name="CuadroTexto 48"/>
          <p:cNvSpPr txBox="1"/>
          <p:nvPr/>
        </p:nvSpPr>
        <p:spPr>
          <a:xfrm>
            <a:off x="6894526" y="1894767"/>
            <a:ext cx="2162013" cy="580534"/>
          </a:xfrm>
          <a:prstGeom prst="rect">
            <a:avLst/>
          </a:prstGeom>
          <a:noFill/>
          <a:ln>
            <a:solidFill>
              <a:schemeClr val="tx1">
                <a:lumMod val="50000"/>
                <a:lumOff val="50000"/>
              </a:schemeClr>
            </a:solidFill>
          </a:ln>
        </p:spPr>
        <p:txBody>
          <a:bodyPr wrap="square" lIns="36000" tIns="36000" rIns="36000" bIns="36000" rtlCol="0">
            <a:spAutoFit/>
          </a:bodyPr>
          <a:lstStyle>
            <a:defPPr>
              <a:defRPr lang="en-US"/>
            </a:defPPr>
            <a:lvl1pPr algn="ctr">
              <a:defRPr sz="1100" b="1">
                <a:solidFill>
                  <a:schemeClr val="tx1">
                    <a:lumMod val="50000"/>
                    <a:lumOff val="50000"/>
                  </a:schemeClr>
                </a:solidFill>
              </a:defRPr>
            </a:lvl1pPr>
          </a:lstStyle>
          <a:p>
            <a:r>
              <a:rPr lang="es-MX" dirty="0"/>
              <a:t>Esquema tarifario que no permite recuperar los costos de provisión de los servicios.</a:t>
            </a:r>
          </a:p>
        </p:txBody>
      </p:sp>
      <p:sp>
        <p:nvSpPr>
          <p:cNvPr id="50" name="CuadroTexto 49"/>
          <p:cNvSpPr txBox="1"/>
          <p:nvPr/>
        </p:nvSpPr>
        <p:spPr>
          <a:xfrm>
            <a:off x="6894526" y="3167058"/>
            <a:ext cx="2162013" cy="600164"/>
          </a:xfrm>
          <a:prstGeom prst="rect">
            <a:avLst/>
          </a:prstGeom>
          <a:noFill/>
          <a:ln>
            <a:solidFill>
              <a:schemeClr val="tx1">
                <a:lumMod val="50000"/>
                <a:lumOff val="50000"/>
              </a:schemeClr>
            </a:solidFill>
          </a:ln>
        </p:spPr>
        <p:txBody>
          <a:bodyPr wrap="square" lIns="36000" tIns="36000" rIns="36000" bIns="36000" rtlCol="0">
            <a:spAutoFit/>
          </a:bodyPr>
          <a:lstStyle>
            <a:defPPr>
              <a:defRPr lang="en-US"/>
            </a:defPPr>
            <a:lvl1pPr algn="ctr">
              <a:defRPr sz="1100" b="1">
                <a:solidFill>
                  <a:schemeClr val="tx1">
                    <a:lumMod val="50000"/>
                    <a:lumOff val="50000"/>
                  </a:schemeClr>
                </a:solidFill>
              </a:defRPr>
            </a:lvl1pPr>
          </a:lstStyle>
          <a:p>
            <a:r>
              <a:rPr lang="es-MX" dirty="0"/>
              <a:t>Recursos hídricos compartidos en la Zona Metropolitana, imponen una gestión coordinada.</a:t>
            </a:r>
          </a:p>
        </p:txBody>
      </p:sp>
      <p:sp>
        <p:nvSpPr>
          <p:cNvPr id="52" name="CuadroTexto 51"/>
          <p:cNvSpPr txBox="1"/>
          <p:nvPr/>
        </p:nvSpPr>
        <p:spPr>
          <a:xfrm>
            <a:off x="2356766" y="3626387"/>
            <a:ext cx="2164646" cy="411257"/>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Reúso en la </a:t>
            </a:r>
            <a:r>
              <a:rPr lang="es-MX" dirty="0" err="1"/>
              <a:t>CDMX</a:t>
            </a:r>
            <a:r>
              <a:rPr lang="es-MX" dirty="0"/>
              <a:t> de solo el 10.5% del agua residual generada.</a:t>
            </a:r>
          </a:p>
        </p:txBody>
      </p:sp>
      <p:sp>
        <p:nvSpPr>
          <p:cNvPr id="53" name="CuadroTexto 52"/>
          <p:cNvSpPr txBox="1"/>
          <p:nvPr/>
        </p:nvSpPr>
        <p:spPr>
          <a:xfrm>
            <a:off x="2356766" y="4068647"/>
            <a:ext cx="2164646" cy="1088366"/>
          </a:xfrm>
          <a:prstGeom prst="rect">
            <a:avLst/>
          </a:prstGeom>
          <a:noFill/>
          <a:ln>
            <a:solidFill>
              <a:schemeClr val="accent4">
                <a:lumMod val="75000"/>
              </a:schemeClr>
            </a:solidFill>
          </a:ln>
        </p:spPr>
        <p:txBody>
          <a:bodyPr wrap="square" lIns="36000" tIns="36000" rIns="36000" bIns="36000" rtlCol="0">
            <a:spAutoFit/>
          </a:bodyPr>
          <a:lstStyle>
            <a:defPPr>
              <a:defRPr lang="en-US"/>
            </a:defPPr>
            <a:lvl1pPr algn="ctr">
              <a:defRPr sz="1100" b="1">
                <a:solidFill>
                  <a:schemeClr val="accent4">
                    <a:lumMod val="75000"/>
                  </a:schemeClr>
                </a:solidFill>
              </a:defRPr>
            </a:lvl1pPr>
          </a:lstStyle>
          <a:p>
            <a:r>
              <a:rPr lang="es-MX" dirty="0"/>
              <a:t>La mayor parte del reúso de agua tratada es para riego agrícola, riego de áreas verdes y llenado de canales y cuerpos de agua.</a:t>
            </a:r>
          </a:p>
          <a:p>
            <a:r>
              <a:rPr lang="es-MX" dirty="0"/>
              <a:t>Solo el 21.5% se reúsa en industria y comercio.</a:t>
            </a:r>
          </a:p>
        </p:txBody>
      </p:sp>
      <p:sp>
        <p:nvSpPr>
          <p:cNvPr id="54" name="CuadroTexto 53"/>
          <p:cNvSpPr txBox="1"/>
          <p:nvPr/>
        </p:nvSpPr>
        <p:spPr>
          <a:xfrm>
            <a:off x="4657420" y="3441156"/>
            <a:ext cx="2154264" cy="596277"/>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lgn="ctr">
              <a:defRPr sz="1100" b="1">
                <a:solidFill>
                  <a:schemeClr val="accent6">
                    <a:lumMod val="75000"/>
                  </a:schemeClr>
                </a:solidFill>
              </a:defRPr>
            </a:lvl1pPr>
          </a:lstStyle>
          <a:p>
            <a:r>
              <a:rPr lang="es-MX" dirty="0"/>
              <a:t>Escaso conocimiento sobre las condiciones y comportamiento de la calidad del agua del acuífero.</a:t>
            </a:r>
          </a:p>
        </p:txBody>
      </p:sp>
      <p:sp>
        <p:nvSpPr>
          <p:cNvPr id="55" name="CuadroTexto 54"/>
          <p:cNvSpPr txBox="1"/>
          <p:nvPr/>
        </p:nvSpPr>
        <p:spPr>
          <a:xfrm>
            <a:off x="4623503" y="2001572"/>
            <a:ext cx="2154264" cy="600164"/>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lgn="ctr">
              <a:defRPr sz="1100" b="1">
                <a:solidFill>
                  <a:schemeClr val="accent6">
                    <a:lumMod val="75000"/>
                  </a:schemeClr>
                </a:solidFill>
              </a:defRPr>
            </a:lvl1pPr>
          </a:lstStyle>
          <a:p>
            <a:r>
              <a:rPr lang="es-MX" dirty="0"/>
              <a:t>Presencia de asentamientos humanos en zonas de recarga natural.</a:t>
            </a:r>
          </a:p>
        </p:txBody>
      </p:sp>
      <p:sp>
        <p:nvSpPr>
          <p:cNvPr id="69" name="CuadroTexto 68"/>
          <p:cNvSpPr txBox="1"/>
          <p:nvPr/>
        </p:nvSpPr>
        <p:spPr>
          <a:xfrm>
            <a:off x="6894526" y="2520164"/>
            <a:ext cx="2162013" cy="600164"/>
          </a:xfrm>
          <a:prstGeom prst="rect">
            <a:avLst/>
          </a:prstGeom>
          <a:noFill/>
          <a:ln>
            <a:solidFill>
              <a:schemeClr val="tx1">
                <a:lumMod val="50000"/>
                <a:lumOff val="50000"/>
              </a:schemeClr>
            </a:solidFill>
          </a:ln>
        </p:spPr>
        <p:txBody>
          <a:bodyPr wrap="square" lIns="36000" tIns="36000" rIns="36000" bIns="36000" rtlCol="0">
            <a:spAutoFit/>
          </a:bodyPr>
          <a:lstStyle>
            <a:defPPr>
              <a:defRPr lang="en-US"/>
            </a:defPPr>
            <a:lvl1pPr algn="ctr">
              <a:defRPr sz="1100" b="1">
                <a:solidFill>
                  <a:schemeClr val="tx1">
                    <a:lumMod val="50000"/>
                    <a:lumOff val="50000"/>
                  </a:schemeClr>
                </a:solidFill>
              </a:defRPr>
            </a:lvl1pPr>
          </a:lstStyle>
          <a:p>
            <a:r>
              <a:rPr lang="es-MX" dirty="0"/>
              <a:t>Tarifas para agua tratada superiores a tarifa de agua potable, desincentivando el reúso.</a:t>
            </a:r>
          </a:p>
        </p:txBody>
      </p:sp>
      <p:sp>
        <p:nvSpPr>
          <p:cNvPr id="11" name="Rectángulo redondeado 10"/>
          <p:cNvSpPr/>
          <p:nvPr/>
        </p:nvSpPr>
        <p:spPr>
          <a:xfrm>
            <a:off x="222676" y="415636"/>
            <a:ext cx="1895302" cy="473826"/>
          </a:xfrm>
          <a:prstGeom prst="roundRect">
            <a:avLst>
              <a:gd name="adj" fmla="val 50000"/>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chemeClr val="accent1">
                    <a:lumMod val="75000"/>
                  </a:schemeClr>
                </a:solidFill>
                <a:latin typeface="Arial Black" panose="020B0A04020102020204" pitchFamily="34" charset="0"/>
              </a:rPr>
              <a:t>I</a:t>
            </a:r>
          </a:p>
          <a:p>
            <a:pPr algn="ctr"/>
            <a:r>
              <a:rPr lang="es-MX" sz="900" dirty="0">
                <a:solidFill>
                  <a:schemeClr val="accent1">
                    <a:lumMod val="75000"/>
                  </a:schemeClr>
                </a:solidFill>
                <a:latin typeface="Arial Black" panose="020B0A04020102020204" pitchFamily="34" charset="0"/>
              </a:rPr>
              <a:t>AGUA POTABLE</a:t>
            </a:r>
          </a:p>
        </p:txBody>
      </p:sp>
      <p:sp>
        <p:nvSpPr>
          <p:cNvPr id="71" name="Rectángulo redondeado 70"/>
          <p:cNvSpPr/>
          <p:nvPr/>
        </p:nvSpPr>
        <p:spPr>
          <a:xfrm>
            <a:off x="2491438" y="426720"/>
            <a:ext cx="1895302" cy="473826"/>
          </a:xfrm>
          <a:prstGeom prst="roundRect">
            <a:avLst>
              <a:gd name="adj" fmla="val 50000"/>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solidFill>
                  <a:srgbClr val="996633"/>
                </a:solidFill>
                <a:latin typeface="Arial Black" panose="020B0A04020102020204" pitchFamily="34" charset="0"/>
              </a:rPr>
              <a:t>II</a:t>
            </a:r>
          </a:p>
          <a:p>
            <a:pPr algn="ctr"/>
            <a:r>
              <a:rPr lang="es-MX" sz="900" dirty="0">
                <a:solidFill>
                  <a:srgbClr val="996633"/>
                </a:solidFill>
                <a:latin typeface="Arial Black" panose="020B0A04020102020204" pitchFamily="34" charset="0"/>
              </a:rPr>
              <a:t>DRENAJE, TRATAMIENTO Y REÚSO</a:t>
            </a:r>
          </a:p>
        </p:txBody>
      </p:sp>
      <p:sp>
        <p:nvSpPr>
          <p:cNvPr id="72" name="Rectángulo redondeado 71"/>
          <p:cNvSpPr/>
          <p:nvPr/>
        </p:nvSpPr>
        <p:spPr>
          <a:xfrm>
            <a:off x="4752984" y="429491"/>
            <a:ext cx="1895302" cy="473826"/>
          </a:xfrm>
          <a:prstGeom prst="roundRect">
            <a:avLst>
              <a:gd name="adj" fmla="val 50000"/>
            </a:avLst>
          </a:prstGeom>
          <a:solidFill>
            <a:srgbClr val="008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latin typeface="Arial Black" panose="020B0A04020102020204" pitchFamily="34" charset="0"/>
              </a:rPr>
              <a:t>II</a:t>
            </a:r>
          </a:p>
          <a:p>
            <a:pPr algn="ctr"/>
            <a:r>
              <a:rPr lang="es-MX" sz="900" dirty="0">
                <a:latin typeface="Arial Black" panose="020B0A04020102020204" pitchFamily="34" charset="0"/>
              </a:rPr>
              <a:t>CONDICIÓN AMBIENTAL</a:t>
            </a:r>
          </a:p>
        </p:txBody>
      </p:sp>
      <p:sp>
        <p:nvSpPr>
          <p:cNvPr id="73" name="Rectángulo redondeado 72"/>
          <p:cNvSpPr/>
          <p:nvPr/>
        </p:nvSpPr>
        <p:spPr>
          <a:xfrm>
            <a:off x="7027881" y="415637"/>
            <a:ext cx="1895302" cy="473826"/>
          </a:xfrm>
          <a:prstGeom prst="roundRect">
            <a:avLst>
              <a:gd name="adj" fmla="val 50000"/>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900" dirty="0">
                <a:latin typeface="Arial Black" panose="020B0A04020102020204" pitchFamily="34" charset="0"/>
              </a:rPr>
              <a:t>IV</a:t>
            </a:r>
          </a:p>
          <a:p>
            <a:pPr algn="ctr"/>
            <a:r>
              <a:rPr lang="es-MX" sz="900" dirty="0">
                <a:latin typeface="Arial Black" panose="020B0A04020102020204" pitchFamily="34" charset="0"/>
              </a:rPr>
              <a:t>CONDICIÓN INSTITUCIONAL</a:t>
            </a:r>
          </a:p>
        </p:txBody>
      </p:sp>
      <p:sp>
        <p:nvSpPr>
          <p:cNvPr id="74" name="TextBox 512">
            <a:extLst>
              <a:ext uri="{FF2B5EF4-FFF2-40B4-BE49-F238E27FC236}">
                <a16:creationId xmlns:a16="http://schemas.microsoft.com/office/drawing/2014/main" id="{3425E4A8-C971-4693-80D7-BEF697B093E7}"/>
              </a:ext>
            </a:extLst>
          </p:cNvPr>
          <p:cNvSpPr txBox="1"/>
          <p:nvPr/>
        </p:nvSpPr>
        <p:spPr>
          <a:xfrm>
            <a:off x="0" y="5390721"/>
            <a:ext cx="9144000" cy="237809"/>
          </a:xfrm>
          <a:prstGeom prst="rect">
            <a:avLst/>
          </a:prstGeom>
          <a:solidFill>
            <a:srgbClr val="00843D"/>
          </a:solidFill>
          <a:ln w="6350">
            <a:noFill/>
            <a:prstDash val="dash"/>
          </a:ln>
        </p:spPr>
        <p:txBody>
          <a:bodyPr wrap="square" lIns="0" tIns="0" rIns="0" bIns="0" rtlCol="0" anchor="ctr">
            <a:noAutofit/>
          </a:bodyPr>
          <a:lstStyle/>
          <a:p>
            <a:pPr algn="ctr"/>
            <a:r>
              <a:rPr lang="es-MX" sz="1600" b="1" kern="0" dirty="0">
                <a:solidFill>
                  <a:schemeClr val="bg1"/>
                </a:solidFill>
                <a:latin typeface="Source Sans Pro" panose="020B0503030403020204" pitchFamily="34" charset="0"/>
                <a:ea typeface="Source Sans Pro" panose="020B0503030403020204" pitchFamily="34" charset="0"/>
              </a:rPr>
              <a:t>OBJETIVOS ESTRATÉGICOS </a:t>
            </a:r>
            <a:r>
              <a:rPr lang="es-MX" sz="1600" b="1" kern="0" dirty="0" err="1">
                <a:solidFill>
                  <a:schemeClr val="bg1"/>
                </a:solidFill>
                <a:latin typeface="Source Sans Pro" panose="020B0503030403020204" pitchFamily="34" charset="0"/>
                <a:ea typeface="Source Sans Pro" panose="020B0503030403020204" pitchFamily="34" charset="0"/>
              </a:rPr>
              <a:t>PGIRH</a:t>
            </a:r>
            <a:r>
              <a:rPr lang="es-MX" sz="1600" b="1" kern="0" dirty="0">
                <a:solidFill>
                  <a:schemeClr val="bg1"/>
                </a:solidFill>
                <a:latin typeface="Source Sans Pro" panose="020B0503030403020204" pitchFamily="34" charset="0"/>
                <a:ea typeface="Source Sans Pro" panose="020B0503030403020204" pitchFamily="34" charset="0"/>
              </a:rPr>
              <a:t> 2019-2024</a:t>
            </a:r>
          </a:p>
        </p:txBody>
      </p:sp>
      <p:sp>
        <p:nvSpPr>
          <p:cNvPr id="75" name="CuadroTexto 74"/>
          <p:cNvSpPr txBox="1"/>
          <p:nvPr/>
        </p:nvSpPr>
        <p:spPr>
          <a:xfrm>
            <a:off x="63611" y="5831870"/>
            <a:ext cx="2170706" cy="815419"/>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accent1">
                    <a:lumMod val="75000"/>
                  </a:schemeClr>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dirty="0"/>
              <a:t>1</a:t>
            </a:r>
          </a:p>
          <a:p>
            <a:r>
              <a:rPr lang="es-MX" dirty="0"/>
              <a:t>GARANTIZAR PROGRESIVAMENTE EL ACCESO UNIVERSAL AL AGUA POTABLE</a:t>
            </a:r>
          </a:p>
        </p:txBody>
      </p:sp>
      <p:sp>
        <p:nvSpPr>
          <p:cNvPr id="76" name="CuadroTexto 75"/>
          <p:cNvSpPr txBox="1"/>
          <p:nvPr/>
        </p:nvSpPr>
        <p:spPr>
          <a:xfrm>
            <a:off x="2332979" y="5817834"/>
            <a:ext cx="2183361" cy="837408"/>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rgbClr val="996633"/>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dirty="0"/>
              <a:t>2</a:t>
            </a:r>
          </a:p>
          <a:p>
            <a:r>
              <a:rPr lang="es-MX" dirty="0"/>
              <a:t>DRENAJE, TRATAMIENTO Y REÚSO: HACIA UN MANEJO Y APROVECHAMIENTO ÓPTIMO DE LAS AGUAS RESIDUALES Y PLUVIALES</a:t>
            </a:r>
          </a:p>
        </p:txBody>
      </p:sp>
      <p:sp>
        <p:nvSpPr>
          <p:cNvPr id="77" name="CuadroTexto 76"/>
          <p:cNvSpPr txBox="1"/>
          <p:nvPr/>
        </p:nvSpPr>
        <p:spPr>
          <a:xfrm>
            <a:off x="4578109" y="5839823"/>
            <a:ext cx="2204353" cy="799516"/>
          </a:xfrm>
          <a:prstGeom prst="rect">
            <a:avLst/>
          </a:prstGeom>
          <a:solidFill>
            <a:srgbClr val="008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lt1"/>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dirty="0"/>
              <a:t>3</a:t>
            </a:r>
          </a:p>
          <a:p>
            <a:r>
              <a:rPr lang="es-MX" dirty="0"/>
              <a:t>GESTIÓN AMBIENTAL, SUSTENTABILIDAD Y SOSTENIBILIDAD DE LOS RECURSOS HÍDRICOS</a:t>
            </a:r>
          </a:p>
        </p:txBody>
      </p:sp>
      <p:sp>
        <p:nvSpPr>
          <p:cNvPr id="78" name="CuadroTexto 77"/>
          <p:cNvSpPr txBox="1"/>
          <p:nvPr/>
        </p:nvSpPr>
        <p:spPr>
          <a:xfrm>
            <a:off x="6867546" y="5835936"/>
            <a:ext cx="2212844" cy="803403"/>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lt1"/>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dirty="0"/>
              <a:t>4</a:t>
            </a:r>
          </a:p>
          <a:p>
            <a:r>
              <a:rPr lang="es-MX" dirty="0"/>
              <a:t>TRANSFORMACIÓN ESTRUCTURAL PARA LA GESTIÓN DE LOS RECURSOS HÍDRICOS</a:t>
            </a:r>
          </a:p>
        </p:txBody>
      </p:sp>
      <p:sp>
        <p:nvSpPr>
          <p:cNvPr id="39" name="CuadroTexto 38"/>
          <p:cNvSpPr txBox="1"/>
          <p:nvPr/>
        </p:nvSpPr>
        <p:spPr>
          <a:xfrm>
            <a:off x="4634388" y="4082010"/>
            <a:ext cx="2154264" cy="749812"/>
          </a:xfrm>
          <a:prstGeom prst="rect">
            <a:avLst/>
          </a:prstGeom>
          <a:noFill/>
          <a:ln>
            <a:solidFill>
              <a:schemeClr val="accent6">
                <a:lumMod val="75000"/>
              </a:schemeClr>
            </a:solidFill>
          </a:ln>
        </p:spPr>
        <p:txBody>
          <a:bodyPr wrap="square" lIns="36000" tIns="36000" rIns="36000" bIns="36000" rtlCol="0">
            <a:spAutoFit/>
          </a:bodyPr>
          <a:lstStyle>
            <a:defPPr>
              <a:defRPr lang="en-US"/>
            </a:defPPr>
            <a:lvl1pPr algn="ctr">
              <a:defRPr sz="1100" b="1">
                <a:solidFill>
                  <a:schemeClr val="accent6">
                    <a:lumMod val="75000"/>
                  </a:schemeClr>
                </a:solidFill>
              </a:defRPr>
            </a:lvl1pPr>
          </a:lstStyle>
          <a:p>
            <a:r>
              <a:rPr lang="es-MX" dirty="0"/>
              <a:t>Baja eficiencia energética en plantas de bombeo de agua de lluvia y en sistemas de tratamiento de agua residual.</a:t>
            </a:r>
          </a:p>
        </p:txBody>
      </p:sp>
    </p:spTree>
    <p:extLst>
      <p:ext uri="{BB962C8B-B14F-4D97-AF65-F5344CB8AC3E}">
        <p14:creationId xmlns:p14="http://schemas.microsoft.com/office/powerpoint/2010/main" val="376607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0814" y="514351"/>
            <a:ext cx="2330695" cy="591052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0" name="Flecha abajo 59"/>
          <p:cNvSpPr/>
          <p:nvPr/>
        </p:nvSpPr>
        <p:spPr>
          <a:xfrm rot="16200000">
            <a:off x="2062328" y="5570118"/>
            <a:ext cx="312138" cy="706705"/>
          </a:xfrm>
          <a:prstGeom prst="downArrow">
            <a:avLst>
              <a:gd name="adj1" fmla="val 50000"/>
              <a:gd name="adj2" fmla="val 32821"/>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Flecha abajo 58"/>
          <p:cNvSpPr/>
          <p:nvPr/>
        </p:nvSpPr>
        <p:spPr>
          <a:xfrm rot="16200000">
            <a:off x="2111687" y="4610374"/>
            <a:ext cx="312138" cy="611203"/>
          </a:xfrm>
          <a:prstGeom prst="downArrow">
            <a:avLst>
              <a:gd name="adj1" fmla="val 50000"/>
              <a:gd name="adj2" fmla="val 32821"/>
            </a:avLst>
          </a:prstGeom>
          <a:solidFill>
            <a:srgbClr val="008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8" name="Flecha abajo 57"/>
          <p:cNvSpPr/>
          <p:nvPr/>
        </p:nvSpPr>
        <p:spPr>
          <a:xfrm rot="16200000">
            <a:off x="2099451" y="2942921"/>
            <a:ext cx="312138" cy="681165"/>
          </a:xfrm>
          <a:prstGeom prst="downArrow">
            <a:avLst>
              <a:gd name="adj1" fmla="val 50000"/>
              <a:gd name="adj2" fmla="val 32821"/>
            </a:avLst>
          </a:prstGeom>
          <a:solidFill>
            <a:srgbClr val="FFD9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1" name="Flecha abajo 60"/>
          <p:cNvSpPr/>
          <p:nvPr/>
        </p:nvSpPr>
        <p:spPr>
          <a:xfrm rot="16200000">
            <a:off x="2175651" y="1374734"/>
            <a:ext cx="312138" cy="611052"/>
          </a:xfrm>
          <a:prstGeom prst="downArrow">
            <a:avLst>
              <a:gd name="adj1" fmla="val 50000"/>
              <a:gd name="adj2" fmla="val 32821"/>
            </a:avLst>
          </a:prstGeom>
          <a:solidFill>
            <a:srgbClr val="9DC3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8" name="TextBox 512">
            <a:extLst>
              <a:ext uri="{FF2B5EF4-FFF2-40B4-BE49-F238E27FC236}">
                <a16:creationId xmlns:a16="http://schemas.microsoft.com/office/drawing/2014/main" id="{3425E4A8-C971-4693-80D7-BEF697B093E7}"/>
              </a:ext>
            </a:extLst>
          </p:cNvPr>
          <p:cNvSpPr txBox="1"/>
          <p:nvPr/>
        </p:nvSpPr>
        <p:spPr>
          <a:xfrm>
            <a:off x="0" y="-594"/>
            <a:ext cx="9144000" cy="348343"/>
          </a:xfrm>
          <a:prstGeom prst="rect">
            <a:avLst/>
          </a:prstGeom>
          <a:solidFill>
            <a:srgbClr val="00843D"/>
          </a:solidFill>
          <a:ln w="6350">
            <a:noFill/>
            <a:prstDash val="dash"/>
          </a:ln>
        </p:spPr>
        <p:txBody>
          <a:bodyPr wrap="square" lIns="0" tIns="0" rIns="0" bIns="0" rtlCol="0" anchor="ctr">
            <a:noAutofit/>
          </a:bodyPr>
          <a:lstStyle/>
          <a:p>
            <a:pPr algn="ctr"/>
            <a:r>
              <a:rPr lang="es-MX" sz="1600" b="1" kern="0" dirty="0">
                <a:solidFill>
                  <a:schemeClr val="bg1"/>
                </a:solidFill>
                <a:latin typeface="Source Sans Pro" panose="020B0503030403020204" pitchFamily="34" charset="0"/>
                <a:ea typeface="Source Sans Pro" panose="020B0503030403020204" pitchFamily="34" charset="0"/>
              </a:rPr>
              <a:t>HACIA EL PLAN DE DESARROLLO DE LA CDMX</a:t>
            </a:r>
          </a:p>
        </p:txBody>
      </p:sp>
      <p:sp>
        <p:nvSpPr>
          <p:cNvPr id="74" name="TextBox 512">
            <a:extLst>
              <a:ext uri="{FF2B5EF4-FFF2-40B4-BE49-F238E27FC236}">
                <a16:creationId xmlns:a16="http://schemas.microsoft.com/office/drawing/2014/main" id="{3425E4A8-C971-4693-80D7-BEF697B093E7}"/>
              </a:ext>
            </a:extLst>
          </p:cNvPr>
          <p:cNvSpPr txBox="1"/>
          <p:nvPr/>
        </p:nvSpPr>
        <p:spPr>
          <a:xfrm>
            <a:off x="104774" y="514351"/>
            <a:ext cx="2238375" cy="571500"/>
          </a:xfrm>
          <a:prstGeom prst="rect">
            <a:avLst/>
          </a:prstGeom>
          <a:noFill/>
          <a:ln w="6350">
            <a:noFill/>
            <a:prstDash val="dash"/>
          </a:ln>
        </p:spPr>
        <p:txBody>
          <a:bodyPr wrap="square" lIns="0" tIns="0" rIns="0" bIns="0" rtlCol="0" anchor="ctr">
            <a:noAutofit/>
          </a:bodyPr>
          <a:lstStyle/>
          <a:p>
            <a:pPr algn="ctr"/>
            <a:r>
              <a:rPr lang="es-MX" sz="1400" b="1" kern="0" dirty="0">
                <a:solidFill>
                  <a:schemeClr val="accent5">
                    <a:lumMod val="75000"/>
                  </a:schemeClr>
                </a:solidFill>
                <a:latin typeface="Source Sans Pro" panose="020B0503030403020204" pitchFamily="34" charset="0"/>
                <a:ea typeface="Source Sans Pro" panose="020B0503030403020204" pitchFamily="34" charset="0"/>
              </a:rPr>
              <a:t>OBJETIVOS ESTRATÉGICOS </a:t>
            </a:r>
            <a:r>
              <a:rPr lang="es-MX" sz="1400" b="1" kern="0" dirty="0" err="1">
                <a:solidFill>
                  <a:schemeClr val="accent5">
                    <a:lumMod val="75000"/>
                  </a:schemeClr>
                </a:solidFill>
                <a:latin typeface="Source Sans Pro" panose="020B0503030403020204" pitchFamily="34" charset="0"/>
                <a:ea typeface="Source Sans Pro" panose="020B0503030403020204" pitchFamily="34" charset="0"/>
              </a:rPr>
              <a:t>PGIRH</a:t>
            </a:r>
            <a:r>
              <a:rPr lang="es-MX" sz="1400" b="1" kern="0" dirty="0">
                <a:solidFill>
                  <a:schemeClr val="accent5">
                    <a:lumMod val="75000"/>
                  </a:schemeClr>
                </a:solidFill>
                <a:latin typeface="Source Sans Pro" panose="020B0503030403020204" pitchFamily="34" charset="0"/>
                <a:ea typeface="Source Sans Pro" panose="020B0503030403020204" pitchFamily="34" charset="0"/>
              </a:rPr>
              <a:t> 2019-2024</a:t>
            </a:r>
          </a:p>
        </p:txBody>
      </p:sp>
      <p:sp>
        <p:nvSpPr>
          <p:cNvPr id="75" name="CuadroTexto 74"/>
          <p:cNvSpPr txBox="1"/>
          <p:nvPr/>
        </p:nvSpPr>
        <p:spPr>
          <a:xfrm>
            <a:off x="120761" y="1307495"/>
            <a:ext cx="2170706" cy="80705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accent1">
                    <a:lumMod val="75000"/>
                  </a:schemeClr>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sz="1000" dirty="0"/>
              <a:t>i</a:t>
            </a:r>
          </a:p>
          <a:p>
            <a:r>
              <a:rPr lang="es-MX" sz="1000" dirty="0"/>
              <a:t>GARANTIZAR PROGRESIVAMENTE EL ACCESO UNIVERSAL AL  AGUA POTABLE</a:t>
            </a:r>
          </a:p>
        </p:txBody>
      </p:sp>
      <p:sp>
        <p:nvSpPr>
          <p:cNvPr id="76" name="CuadroTexto 75"/>
          <p:cNvSpPr txBox="1"/>
          <p:nvPr/>
        </p:nvSpPr>
        <p:spPr>
          <a:xfrm>
            <a:off x="132704" y="2457451"/>
            <a:ext cx="2183361" cy="1647824"/>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rgbClr val="996633"/>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sz="1000" dirty="0"/>
              <a:t>II</a:t>
            </a:r>
          </a:p>
          <a:p>
            <a:r>
              <a:rPr lang="es-MX" sz="1000" dirty="0"/>
              <a:t>DRENAJE, TRATAMIENTO Y REÚSO: HACIA UN MANEJO Y APROVECHAMIENTO ÓPTIMO DE LAS AGUAS RESIDUALES Y PLUVIALES</a:t>
            </a:r>
          </a:p>
        </p:txBody>
      </p:sp>
      <p:sp>
        <p:nvSpPr>
          <p:cNvPr id="77" name="CuadroTexto 76"/>
          <p:cNvSpPr txBox="1"/>
          <p:nvPr/>
        </p:nvSpPr>
        <p:spPr>
          <a:xfrm>
            <a:off x="120409" y="4401548"/>
            <a:ext cx="2204353" cy="913402"/>
          </a:xfrm>
          <a:prstGeom prst="rect">
            <a:avLst/>
          </a:prstGeom>
          <a:solidFill>
            <a:srgbClr val="0084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lt1"/>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sz="1000" dirty="0"/>
              <a:t>III</a:t>
            </a:r>
          </a:p>
          <a:p>
            <a:r>
              <a:rPr lang="es-MX" sz="1000" dirty="0"/>
              <a:t>GESTIÓN AMBIENTAL, SUSTENTABILIDAD Y SOSTENIBILIDAD DE LOS RECURSOS HÍDRICOS</a:t>
            </a:r>
          </a:p>
        </p:txBody>
      </p:sp>
      <p:sp>
        <p:nvSpPr>
          <p:cNvPr id="78" name="CuadroTexto 77"/>
          <p:cNvSpPr txBox="1"/>
          <p:nvPr/>
        </p:nvSpPr>
        <p:spPr>
          <a:xfrm>
            <a:off x="123846" y="5433060"/>
            <a:ext cx="2212844" cy="9525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algn="ctr">
              <a:defRPr sz="900">
                <a:solidFill>
                  <a:schemeClr val="lt1"/>
                </a:solidFill>
                <a:latin typeface="Arial Black" panose="020B0A04020102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s-MX" sz="1000" dirty="0"/>
              <a:t>IV</a:t>
            </a:r>
          </a:p>
          <a:p>
            <a:r>
              <a:rPr lang="es-MX" sz="1000" dirty="0"/>
              <a:t>TRANSFORMACIÓN ESTRUCTURAL PARA LA GESTIÓN DE LOS RECURSOS HÍDRICOS</a:t>
            </a:r>
          </a:p>
        </p:txBody>
      </p:sp>
      <p:graphicFrame>
        <p:nvGraphicFramePr>
          <p:cNvPr id="57" name="Tabla 56"/>
          <p:cNvGraphicFramePr>
            <a:graphicFrameLocks noGrp="1"/>
          </p:cNvGraphicFramePr>
          <p:nvPr>
            <p:extLst>
              <p:ext uri="{D42A27DB-BD31-4B8C-83A1-F6EECF244321}">
                <p14:modId xmlns:p14="http://schemas.microsoft.com/office/powerpoint/2010/main" val="2135420554"/>
              </p:ext>
            </p:extLst>
          </p:nvPr>
        </p:nvGraphicFramePr>
        <p:xfrm>
          <a:off x="2638426" y="520596"/>
          <a:ext cx="6353175" cy="510170"/>
        </p:xfrm>
        <a:graphic>
          <a:graphicData uri="http://schemas.openxmlformats.org/drawingml/2006/table">
            <a:tbl>
              <a:tblPr/>
              <a:tblGrid>
                <a:gridCol w="3874134">
                  <a:extLst>
                    <a:ext uri="{9D8B030D-6E8A-4147-A177-3AD203B41FA5}">
                      <a16:colId xmlns:a16="http://schemas.microsoft.com/office/drawing/2014/main" val="3870957486"/>
                    </a:ext>
                  </a:extLst>
                </a:gridCol>
                <a:gridCol w="660400">
                  <a:extLst>
                    <a:ext uri="{9D8B030D-6E8A-4147-A177-3AD203B41FA5}">
                      <a16:colId xmlns:a16="http://schemas.microsoft.com/office/drawing/2014/main" val="2396318417"/>
                    </a:ext>
                  </a:extLst>
                </a:gridCol>
                <a:gridCol w="558800">
                  <a:extLst>
                    <a:ext uri="{9D8B030D-6E8A-4147-A177-3AD203B41FA5}">
                      <a16:colId xmlns:a16="http://schemas.microsoft.com/office/drawing/2014/main" val="3101017720"/>
                    </a:ext>
                  </a:extLst>
                </a:gridCol>
                <a:gridCol w="619760">
                  <a:extLst>
                    <a:ext uri="{9D8B030D-6E8A-4147-A177-3AD203B41FA5}">
                      <a16:colId xmlns:a16="http://schemas.microsoft.com/office/drawing/2014/main" val="3471006584"/>
                    </a:ext>
                  </a:extLst>
                </a:gridCol>
                <a:gridCol w="640081">
                  <a:extLst>
                    <a:ext uri="{9D8B030D-6E8A-4147-A177-3AD203B41FA5}">
                      <a16:colId xmlns:a16="http://schemas.microsoft.com/office/drawing/2014/main" val="408105694"/>
                    </a:ext>
                  </a:extLst>
                </a:gridCol>
              </a:tblGrid>
              <a:tr h="510170">
                <a:tc>
                  <a:txBody>
                    <a:bodyPr/>
                    <a:lstStyle/>
                    <a:p>
                      <a:pPr algn="ctr" fontAlgn="ctr"/>
                      <a:r>
                        <a:rPr lang="es-MX" sz="1200" b="1" i="0" u="none" strike="noStrike" dirty="0">
                          <a:solidFill>
                            <a:schemeClr val="bg1"/>
                          </a:solidFill>
                          <a:effectLst/>
                          <a:latin typeface="+mn-lt"/>
                          <a:ea typeface="Source Sans Pro" panose="020B0503030403020204" pitchFamily="34" charset="0"/>
                        </a:rPr>
                        <a:t>METAS PARA</a:t>
                      </a:r>
                      <a:r>
                        <a:rPr lang="es-MX" sz="1200" b="1" i="0" u="none" strike="noStrike" baseline="0" dirty="0">
                          <a:solidFill>
                            <a:schemeClr val="bg1"/>
                          </a:solidFill>
                          <a:effectLst/>
                          <a:latin typeface="+mn-lt"/>
                          <a:ea typeface="Source Sans Pro" panose="020B0503030403020204" pitchFamily="34" charset="0"/>
                        </a:rPr>
                        <a:t> EL PLAN DE DESARROLLO DE LA CDMX (EXPRESADAS EN %)*</a:t>
                      </a:r>
                      <a:endParaRPr lang="es-MX" sz="1200" b="1" i="0" u="none" strike="noStrike" dirty="0">
                        <a:solidFill>
                          <a:schemeClr val="bg1"/>
                        </a:solidFill>
                        <a:effectLst/>
                        <a:latin typeface="+mn-lt"/>
                        <a:ea typeface="Source Sans Pro" panose="020B0503030403020204" pitchFamily="34" charset="0"/>
                      </a:endParaRPr>
                    </a:p>
                  </a:txBody>
                  <a:tcPr marL="6563" marR="6563" marT="6563" marB="0" anchor="ctr">
                    <a:lnL>
                      <a:noFill/>
                    </a:lnL>
                    <a:lnR>
                      <a:noFill/>
                    </a:lnR>
                    <a:lnT>
                      <a:noFill/>
                    </a:lnT>
                    <a:lnB w="6350" cap="flat" cmpd="sng" algn="ctr">
                      <a:solidFill>
                        <a:srgbClr val="003300"/>
                      </a:solidFill>
                      <a:prstDash val="solid"/>
                      <a:round/>
                      <a:headEnd type="none" w="med" len="med"/>
                      <a:tailEnd type="none" w="med" len="med"/>
                    </a:lnB>
                    <a:solidFill>
                      <a:schemeClr val="tx1">
                        <a:lumMod val="75000"/>
                        <a:lumOff val="25000"/>
                      </a:schemeClr>
                    </a:solidFill>
                  </a:tcPr>
                </a:tc>
                <a:tc>
                  <a:txBody>
                    <a:bodyPr/>
                    <a:lstStyle/>
                    <a:p>
                      <a:pPr algn="ctr" fontAlgn="ctr"/>
                      <a:r>
                        <a:rPr lang="es-MX" sz="1200" b="1" i="0" u="none" strike="noStrike" dirty="0">
                          <a:solidFill>
                            <a:schemeClr val="bg1"/>
                          </a:solidFill>
                          <a:effectLst/>
                          <a:latin typeface="+mn-lt"/>
                          <a:ea typeface="Source Sans Pro" panose="020B0503030403020204" pitchFamily="34" charset="0"/>
                        </a:rPr>
                        <a:t>Línea Base 2018</a:t>
                      </a:r>
                    </a:p>
                  </a:txBody>
                  <a:tcPr marL="6563" marR="6563" marT="6563" marB="0" anchor="ctr">
                    <a:lnL>
                      <a:noFill/>
                    </a:lnL>
                    <a:lnR>
                      <a:noFill/>
                    </a:lnR>
                    <a:lnT>
                      <a:noFill/>
                    </a:lnT>
                    <a:lnB w="6350" cap="flat" cmpd="sng" algn="ctr">
                      <a:solidFill>
                        <a:srgbClr val="003300"/>
                      </a:solidFill>
                      <a:prstDash val="solid"/>
                      <a:round/>
                      <a:headEnd type="none" w="med" len="med"/>
                      <a:tailEnd type="none" w="med" len="med"/>
                    </a:lnB>
                    <a:solidFill>
                      <a:schemeClr val="tx1">
                        <a:lumMod val="75000"/>
                        <a:lumOff val="25000"/>
                      </a:schemeClr>
                    </a:solidFill>
                  </a:tcPr>
                </a:tc>
                <a:tc>
                  <a:txBody>
                    <a:bodyPr/>
                    <a:lstStyle/>
                    <a:p>
                      <a:pPr algn="ctr" fontAlgn="ctr"/>
                      <a:r>
                        <a:rPr lang="es-MX" sz="1200" b="1" i="0" u="none" strike="noStrike" dirty="0">
                          <a:solidFill>
                            <a:schemeClr val="bg1"/>
                          </a:solidFill>
                          <a:effectLst/>
                          <a:latin typeface="+mn-lt"/>
                          <a:ea typeface="Source Sans Pro" panose="020B0503030403020204" pitchFamily="34" charset="0"/>
                        </a:rPr>
                        <a:t>2024</a:t>
                      </a:r>
                    </a:p>
                  </a:txBody>
                  <a:tcPr marL="6563" marR="6563" marT="6563" marB="0" anchor="ctr">
                    <a:lnL>
                      <a:noFill/>
                    </a:lnL>
                    <a:lnR>
                      <a:noFill/>
                    </a:lnR>
                    <a:lnT>
                      <a:noFill/>
                    </a:lnT>
                    <a:lnB w="6350" cap="flat" cmpd="sng" algn="ctr">
                      <a:solidFill>
                        <a:srgbClr val="003300"/>
                      </a:solidFill>
                      <a:prstDash val="solid"/>
                      <a:round/>
                      <a:headEnd type="none" w="med" len="med"/>
                      <a:tailEnd type="none" w="med" len="med"/>
                    </a:lnB>
                    <a:solidFill>
                      <a:schemeClr val="tx1">
                        <a:lumMod val="75000"/>
                        <a:lumOff val="25000"/>
                      </a:schemeClr>
                    </a:solidFill>
                  </a:tcPr>
                </a:tc>
                <a:tc>
                  <a:txBody>
                    <a:bodyPr/>
                    <a:lstStyle/>
                    <a:p>
                      <a:pPr algn="ctr" fontAlgn="ctr"/>
                      <a:r>
                        <a:rPr lang="es-MX" sz="1200" b="1" i="0" u="none" strike="noStrike" dirty="0">
                          <a:solidFill>
                            <a:schemeClr val="bg1"/>
                          </a:solidFill>
                          <a:effectLst/>
                          <a:latin typeface="+mn-lt"/>
                          <a:ea typeface="Source Sans Pro" panose="020B0503030403020204" pitchFamily="34" charset="0"/>
                        </a:rPr>
                        <a:t>2030</a:t>
                      </a:r>
                    </a:p>
                  </a:txBody>
                  <a:tcPr marL="6563" marR="6563" marT="6563" marB="0" anchor="ctr">
                    <a:lnL>
                      <a:noFill/>
                    </a:lnL>
                    <a:lnR>
                      <a:noFill/>
                    </a:lnR>
                    <a:lnT>
                      <a:noFill/>
                    </a:lnT>
                    <a:lnB w="6350" cap="flat" cmpd="sng" algn="ctr">
                      <a:solidFill>
                        <a:srgbClr val="003300"/>
                      </a:solidFill>
                      <a:prstDash val="solid"/>
                      <a:round/>
                      <a:headEnd type="none" w="med" len="med"/>
                      <a:tailEnd type="none" w="med" len="med"/>
                    </a:lnB>
                    <a:solidFill>
                      <a:schemeClr val="tx1">
                        <a:lumMod val="75000"/>
                        <a:lumOff val="25000"/>
                      </a:schemeClr>
                    </a:solidFill>
                  </a:tcPr>
                </a:tc>
                <a:tc>
                  <a:txBody>
                    <a:bodyPr/>
                    <a:lstStyle/>
                    <a:p>
                      <a:pPr algn="ctr" fontAlgn="ctr"/>
                      <a:r>
                        <a:rPr lang="es-MX" sz="1200" b="1" i="0" u="none" strike="noStrike" dirty="0">
                          <a:solidFill>
                            <a:schemeClr val="bg1"/>
                          </a:solidFill>
                          <a:effectLst/>
                          <a:latin typeface="+mn-lt"/>
                          <a:ea typeface="Source Sans Pro" panose="020B0503030403020204" pitchFamily="34" charset="0"/>
                        </a:rPr>
                        <a:t>2040</a:t>
                      </a:r>
                    </a:p>
                  </a:txBody>
                  <a:tcPr marL="6563" marR="6563" marT="6563" marB="0" anchor="ctr">
                    <a:lnL>
                      <a:noFill/>
                    </a:lnL>
                    <a:lnR>
                      <a:noFill/>
                    </a:lnR>
                    <a:lnT>
                      <a:noFill/>
                    </a:lnT>
                    <a:lnB w="6350" cap="flat" cmpd="sng" algn="ctr">
                      <a:solidFill>
                        <a:srgbClr val="003300"/>
                      </a:solidFill>
                      <a:prstDash val="solid"/>
                      <a:round/>
                      <a:headEnd type="none" w="med" len="med"/>
                      <a:tailEnd type="none" w="med" len="med"/>
                    </a:lnB>
                    <a:solidFill>
                      <a:schemeClr val="tx1">
                        <a:lumMod val="75000"/>
                        <a:lumOff val="25000"/>
                      </a:schemeClr>
                    </a:solidFill>
                  </a:tcPr>
                </a:tc>
                <a:extLst>
                  <a:ext uri="{0D108BD9-81ED-4DB2-BD59-A6C34878D82A}">
                    <a16:rowId xmlns:a16="http://schemas.microsoft.com/office/drawing/2014/main" val="2164891225"/>
                  </a:ext>
                </a:extLst>
              </a:tr>
            </a:tbl>
          </a:graphicData>
        </a:graphic>
      </p:graphicFrame>
      <p:graphicFrame>
        <p:nvGraphicFramePr>
          <p:cNvPr id="3" name="Tabla 2"/>
          <p:cNvGraphicFramePr>
            <a:graphicFrameLocks noGrp="1"/>
          </p:cNvGraphicFramePr>
          <p:nvPr>
            <p:extLst>
              <p:ext uri="{D42A27DB-BD31-4B8C-83A1-F6EECF244321}">
                <p14:modId xmlns:p14="http://schemas.microsoft.com/office/powerpoint/2010/main" val="266189751"/>
              </p:ext>
            </p:extLst>
          </p:nvPr>
        </p:nvGraphicFramePr>
        <p:xfrm>
          <a:off x="2637244" y="1085852"/>
          <a:ext cx="6354356" cy="1331174"/>
        </p:xfrm>
        <a:graphic>
          <a:graphicData uri="http://schemas.openxmlformats.org/drawingml/2006/table">
            <a:tbl>
              <a:tblPr/>
              <a:tblGrid>
                <a:gridCol w="3913024">
                  <a:extLst>
                    <a:ext uri="{9D8B030D-6E8A-4147-A177-3AD203B41FA5}">
                      <a16:colId xmlns:a16="http://schemas.microsoft.com/office/drawing/2014/main" val="2990648965"/>
                    </a:ext>
                  </a:extLst>
                </a:gridCol>
                <a:gridCol w="606669">
                  <a:extLst>
                    <a:ext uri="{9D8B030D-6E8A-4147-A177-3AD203B41FA5}">
                      <a16:colId xmlns:a16="http://schemas.microsoft.com/office/drawing/2014/main" val="3441965354"/>
                    </a:ext>
                  </a:extLst>
                </a:gridCol>
                <a:gridCol w="606670">
                  <a:extLst>
                    <a:ext uri="{9D8B030D-6E8A-4147-A177-3AD203B41FA5}">
                      <a16:colId xmlns:a16="http://schemas.microsoft.com/office/drawing/2014/main" val="3892527902"/>
                    </a:ext>
                  </a:extLst>
                </a:gridCol>
                <a:gridCol w="597877">
                  <a:extLst>
                    <a:ext uri="{9D8B030D-6E8A-4147-A177-3AD203B41FA5}">
                      <a16:colId xmlns:a16="http://schemas.microsoft.com/office/drawing/2014/main" val="989726794"/>
                    </a:ext>
                  </a:extLst>
                </a:gridCol>
                <a:gridCol w="630116">
                  <a:extLst>
                    <a:ext uri="{9D8B030D-6E8A-4147-A177-3AD203B41FA5}">
                      <a16:colId xmlns:a16="http://schemas.microsoft.com/office/drawing/2014/main" val="2912087858"/>
                    </a:ext>
                  </a:extLst>
                </a:gridCol>
              </a:tblGrid>
              <a:tr h="304469">
                <a:tc>
                  <a:txBody>
                    <a:bodyPr/>
                    <a:lstStyle/>
                    <a:p>
                      <a:pPr algn="l" rtl="0" fontAlgn="ctr"/>
                      <a:r>
                        <a:rPr lang="es-MX" sz="1100" b="0" i="0" u="none" strike="noStrike" dirty="0">
                          <a:solidFill>
                            <a:srgbClr val="2E75B6"/>
                          </a:solidFill>
                          <a:effectLst/>
                          <a:latin typeface="Calibri" panose="020F0502020204030204" pitchFamily="34" charset="0"/>
                        </a:rPr>
                        <a:t>Lograr que toda la población tenga agua potable todos los días</a:t>
                      </a:r>
                      <a:r>
                        <a:rPr lang="es-MX" sz="1100" b="0" i="0" u="none" strike="noStrike" baseline="0" dirty="0">
                          <a:solidFill>
                            <a:srgbClr val="2E75B6"/>
                          </a:solidFill>
                          <a:effectLst/>
                          <a:latin typeface="Calibri" panose="020F0502020204030204" pitchFamily="34" charset="0"/>
                        </a:rPr>
                        <a:t>.</a:t>
                      </a:r>
                      <a:endParaRPr lang="es-MX" sz="1100" b="0" i="0" u="none" strike="noStrike" dirty="0">
                        <a:solidFill>
                          <a:srgbClr val="2E75B6"/>
                        </a:solidFill>
                        <a:effectLst/>
                        <a:latin typeface="Calibri" panose="020F050202020403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73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66777861"/>
                  </a:ext>
                </a:extLst>
              </a:tr>
              <a:tr h="395949">
                <a:tc>
                  <a:txBody>
                    <a:bodyPr/>
                    <a:lstStyle/>
                    <a:p>
                      <a:pPr algn="l" rtl="0" fontAlgn="ctr"/>
                      <a:r>
                        <a:rPr lang="es-MX" sz="1100" b="0" i="0" u="none" strike="noStrike" dirty="0">
                          <a:solidFill>
                            <a:srgbClr val="2E75B6"/>
                          </a:solidFill>
                          <a:effectLst/>
                          <a:latin typeface="Calibri" panose="020F0502020204030204" pitchFamily="34" charset="0"/>
                        </a:rPr>
                        <a:t>Lograr que toda la población tenga agua potable todos los días</a:t>
                      </a:r>
                      <a:r>
                        <a:rPr lang="es-MX" sz="1100" b="0" i="0" u="none" strike="noStrike" baseline="0" dirty="0">
                          <a:solidFill>
                            <a:srgbClr val="2E75B6"/>
                          </a:solidFill>
                          <a:effectLst/>
                          <a:latin typeface="Calibri" panose="020F0502020204030204" pitchFamily="34" charset="0"/>
                        </a:rPr>
                        <a:t> y de manera continua.</a:t>
                      </a:r>
                      <a:endParaRPr lang="es-MX" sz="1100" b="0" i="0" u="none" strike="noStrike" dirty="0">
                        <a:solidFill>
                          <a:srgbClr val="2E75B6"/>
                        </a:solidFill>
                        <a:effectLst/>
                        <a:latin typeface="Calibri" panose="020F050202020403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73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80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90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03026492"/>
                  </a:ext>
                </a:extLst>
              </a:tr>
              <a:tr h="630756">
                <a:tc>
                  <a:txBody>
                    <a:bodyPr/>
                    <a:lstStyle/>
                    <a:p>
                      <a:pPr algn="l" rtl="0" fontAlgn="ctr"/>
                      <a:r>
                        <a:rPr lang="es-MX" sz="1100" b="0" i="0" u="none" strike="noStrike" dirty="0">
                          <a:solidFill>
                            <a:srgbClr val="2E75B6"/>
                          </a:solidFill>
                          <a:effectLst/>
                          <a:latin typeface="Calibri" panose="020F0502020204030204" pitchFamily="34" charset="0"/>
                        </a:rPr>
                        <a:t>Lograr un consumo equitativo de agua potable para uso doméstico entre alcaldías, asegurando un promedio mínimo de 100 l/</a:t>
                      </a:r>
                      <a:r>
                        <a:rPr lang="es-MX" sz="1100" b="0" i="0" u="none" strike="noStrike" dirty="0" err="1">
                          <a:solidFill>
                            <a:srgbClr val="2E75B6"/>
                          </a:solidFill>
                          <a:effectLst/>
                          <a:latin typeface="Calibri" panose="020F0502020204030204" pitchFamily="34" charset="0"/>
                        </a:rPr>
                        <a:t>hab</a:t>
                      </a:r>
                      <a:r>
                        <a:rPr lang="es-MX" sz="1100" b="0" i="0" u="none" strike="noStrike" dirty="0">
                          <a:solidFill>
                            <a:srgbClr val="2E75B6"/>
                          </a:solidFill>
                          <a:effectLst/>
                          <a:latin typeface="Calibri" panose="020F0502020204030204" pitchFamily="34" charset="0"/>
                        </a:rPr>
                        <a:t>/día en todas las alcaldías (estándar de la OMS).</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90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2E75B6"/>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16443177"/>
                  </a:ext>
                </a:extLst>
              </a:tr>
            </a:tbl>
          </a:graphicData>
        </a:graphic>
      </p:graphicFrame>
      <p:graphicFrame>
        <p:nvGraphicFramePr>
          <p:cNvPr id="5" name="Tabla 4"/>
          <p:cNvGraphicFramePr>
            <a:graphicFrameLocks noGrp="1"/>
          </p:cNvGraphicFramePr>
          <p:nvPr>
            <p:extLst>
              <p:ext uri="{D42A27DB-BD31-4B8C-83A1-F6EECF244321}">
                <p14:modId xmlns:p14="http://schemas.microsoft.com/office/powerpoint/2010/main" val="1520561783"/>
              </p:ext>
            </p:extLst>
          </p:nvPr>
        </p:nvGraphicFramePr>
        <p:xfrm>
          <a:off x="2632588" y="2501868"/>
          <a:ext cx="6359012" cy="2073233"/>
        </p:xfrm>
        <a:graphic>
          <a:graphicData uri="http://schemas.openxmlformats.org/drawingml/2006/table">
            <a:tbl>
              <a:tblPr/>
              <a:tblGrid>
                <a:gridCol w="3920605">
                  <a:extLst>
                    <a:ext uri="{9D8B030D-6E8A-4147-A177-3AD203B41FA5}">
                      <a16:colId xmlns:a16="http://schemas.microsoft.com/office/drawing/2014/main" val="936195955"/>
                    </a:ext>
                  </a:extLst>
                </a:gridCol>
                <a:gridCol w="603250">
                  <a:extLst>
                    <a:ext uri="{9D8B030D-6E8A-4147-A177-3AD203B41FA5}">
                      <a16:colId xmlns:a16="http://schemas.microsoft.com/office/drawing/2014/main" val="2902468132"/>
                    </a:ext>
                  </a:extLst>
                </a:gridCol>
                <a:gridCol w="607158">
                  <a:extLst>
                    <a:ext uri="{9D8B030D-6E8A-4147-A177-3AD203B41FA5}">
                      <a16:colId xmlns:a16="http://schemas.microsoft.com/office/drawing/2014/main" val="18139415"/>
                    </a:ext>
                  </a:extLst>
                </a:gridCol>
                <a:gridCol w="599347">
                  <a:extLst>
                    <a:ext uri="{9D8B030D-6E8A-4147-A177-3AD203B41FA5}">
                      <a16:colId xmlns:a16="http://schemas.microsoft.com/office/drawing/2014/main" val="2269966956"/>
                    </a:ext>
                  </a:extLst>
                </a:gridCol>
                <a:gridCol w="628652">
                  <a:extLst>
                    <a:ext uri="{9D8B030D-6E8A-4147-A177-3AD203B41FA5}">
                      <a16:colId xmlns:a16="http://schemas.microsoft.com/office/drawing/2014/main" val="2491178430"/>
                    </a:ext>
                  </a:extLst>
                </a:gridCol>
              </a:tblGrid>
              <a:tr h="758783">
                <a:tc>
                  <a:txBody>
                    <a:bodyPr/>
                    <a:lstStyle/>
                    <a:p>
                      <a:pPr algn="l" rtl="0" fontAlgn="ctr"/>
                      <a:r>
                        <a:rPr lang="es-MX" sz="1100" b="0" i="0" u="none" strike="noStrike" dirty="0">
                          <a:solidFill>
                            <a:srgbClr val="A27B00"/>
                          </a:solidFill>
                          <a:effectLst/>
                          <a:latin typeface="Calibri" panose="020F0502020204030204" pitchFamily="34" charset="0"/>
                        </a:rPr>
                        <a:t>Contar con un sistema de drenaje operando en condiciones apropiadas, que permita asegurar la conducción de aguas residuales y pluviales sin riesgos sanitarios ni de inundaciones para la población.</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50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65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80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36831386"/>
                  </a:ext>
                </a:extLst>
              </a:tr>
              <a:tr h="438150">
                <a:tc>
                  <a:txBody>
                    <a:bodyPr/>
                    <a:lstStyle/>
                    <a:p>
                      <a:pPr algn="l" rtl="0" fontAlgn="ctr"/>
                      <a:r>
                        <a:rPr lang="es-MX" sz="1100" b="0" i="0" u="none" strike="noStrike" dirty="0">
                          <a:solidFill>
                            <a:srgbClr val="A27B00"/>
                          </a:solidFill>
                          <a:effectLst/>
                          <a:latin typeface="Calibri" panose="020F0502020204030204" pitchFamily="34" charset="0"/>
                        </a:rPr>
                        <a:t>Alcanzar el saneamiento integral de cuerpos de agua y aprovechamiento de sus espacios para uso público.</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80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963445646"/>
                  </a:ext>
                </a:extLst>
              </a:tr>
              <a:tr h="876300">
                <a:tc>
                  <a:txBody>
                    <a:bodyPr/>
                    <a:lstStyle/>
                    <a:p>
                      <a:pPr algn="l" rtl="0" fontAlgn="ctr"/>
                      <a:r>
                        <a:rPr lang="es-MX" sz="1100" b="0" i="0" u="none" strike="noStrike" dirty="0">
                          <a:solidFill>
                            <a:srgbClr val="A27B00"/>
                          </a:solidFill>
                          <a:effectLst/>
                          <a:latin typeface="Calibri" panose="020F0502020204030204" pitchFamily="34" charset="0"/>
                        </a:rPr>
                        <a:t>Potencializar el reúso de las aguas residuales, con un apropiado tratamiento que asegure la calidad que demandan los diversos tipos de reúso dentro de la CDMX, liberando agua de primer uso para las necesidades básicas de la población.</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10.5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15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30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A27B00"/>
                          </a:solidFill>
                          <a:effectLst/>
                          <a:latin typeface="Calibri" panose="020F0502020204030204" pitchFamily="34" charset="0"/>
                        </a:rPr>
                        <a:t>50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94056634"/>
                  </a:ext>
                </a:extLst>
              </a:tr>
            </a:tbl>
          </a:graphicData>
        </a:graphic>
      </p:graphicFrame>
      <p:graphicFrame>
        <p:nvGraphicFramePr>
          <p:cNvPr id="21" name="Tabla 20"/>
          <p:cNvGraphicFramePr>
            <a:graphicFrameLocks noGrp="1"/>
          </p:cNvGraphicFramePr>
          <p:nvPr>
            <p:extLst>
              <p:ext uri="{D42A27DB-BD31-4B8C-83A1-F6EECF244321}">
                <p14:modId xmlns:p14="http://schemas.microsoft.com/office/powerpoint/2010/main" val="1979550555"/>
              </p:ext>
            </p:extLst>
          </p:nvPr>
        </p:nvGraphicFramePr>
        <p:xfrm>
          <a:off x="2637244" y="4642963"/>
          <a:ext cx="6354356" cy="438150"/>
        </p:xfrm>
        <a:graphic>
          <a:graphicData uri="http://schemas.openxmlformats.org/drawingml/2006/table">
            <a:tbl>
              <a:tblPr/>
              <a:tblGrid>
                <a:gridCol w="3910603">
                  <a:extLst>
                    <a:ext uri="{9D8B030D-6E8A-4147-A177-3AD203B41FA5}">
                      <a16:colId xmlns:a16="http://schemas.microsoft.com/office/drawing/2014/main" val="2990648965"/>
                    </a:ext>
                  </a:extLst>
                </a:gridCol>
                <a:gridCol w="609090">
                  <a:extLst>
                    <a:ext uri="{9D8B030D-6E8A-4147-A177-3AD203B41FA5}">
                      <a16:colId xmlns:a16="http://schemas.microsoft.com/office/drawing/2014/main" val="3441965354"/>
                    </a:ext>
                  </a:extLst>
                </a:gridCol>
                <a:gridCol w="606670">
                  <a:extLst>
                    <a:ext uri="{9D8B030D-6E8A-4147-A177-3AD203B41FA5}">
                      <a16:colId xmlns:a16="http://schemas.microsoft.com/office/drawing/2014/main" val="3892527902"/>
                    </a:ext>
                  </a:extLst>
                </a:gridCol>
                <a:gridCol w="597877">
                  <a:extLst>
                    <a:ext uri="{9D8B030D-6E8A-4147-A177-3AD203B41FA5}">
                      <a16:colId xmlns:a16="http://schemas.microsoft.com/office/drawing/2014/main" val="989726794"/>
                    </a:ext>
                  </a:extLst>
                </a:gridCol>
                <a:gridCol w="630116">
                  <a:extLst>
                    <a:ext uri="{9D8B030D-6E8A-4147-A177-3AD203B41FA5}">
                      <a16:colId xmlns:a16="http://schemas.microsoft.com/office/drawing/2014/main" val="2912087858"/>
                    </a:ext>
                  </a:extLst>
                </a:gridCol>
              </a:tblGrid>
              <a:tr h="438150">
                <a:tc>
                  <a:txBody>
                    <a:bodyPr/>
                    <a:lstStyle/>
                    <a:p>
                      <a:pPr algn="l" rtl="0" fontAlgn="ctr"/>
                      <a:r>
                        <a:rPr lang="es-MX" sz="1100" b="0" i="0" u="none" strike="noStrike" dirty="0">
                          <a:solidFill>
                            <a:srgbClr val="00AE42"/>
                          </a:solidFill>
                          <a:effectLst/>
                          <a:latin typeface="Calibri" panose="020F0502020204030204" pitchFamily="34" charset="0"/>
                        </a:rPr>
                        <a:t>Eliminar la sobreexplotación del Acuífero de la Ciudad de México (m3/s de agua extraída que excede la recarga)*</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s-MX" sz="1100" b="0" i="0" u="none" strike="noStrike" dirty="0">
                          <a:solidFill>
                            <a:srgbClr val="00B050"/>
                          </a:solidFill>
                          <a:effectLst/>
                          <a:latin typeface="Calibri" panose="020F0502020204030204" pitchFamily="34" charset="0"/>
                        </a:rPr>
                        <a:t>7.3</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s-MX" sz="1100" b="0" i="0" u="none" strike="noStrike">
                          <a:solidFill>
                            <a:srgbClr val="00B050"/>
                          </a:solidFill>
                          <a:effectLst/>
                          <a:latin typeface="Calibri" panose="020F0502020204030204" pitchFamily="34" charset="0"/>
                        </a:rPr>
                        <a:t>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s-MX" sz="1100" b="0" i="0" u="none" strike="noStrike">
                          <a:solidFill>
                            <a:srgbClr val="00B050"/>
                          </a:solidFill>
                          <a:effectLst/>
                          <a:latin typeface="Calibri" panose="020F0502020204030204" pitchFamily="34" charset="0"/>
                        </a:rPr>
                        <a:t>2.5</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fontAlgn="ctr"/>
                      <a:r>
                        <a:rPr lang="es-MX" sz="1100" b="0" i="0" u="none" strike="noStrike" dirty="0">
                          <a:solidFill>
                            <a:srgbClr val="00B050"/>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66777861"/>
                  </a:ext>
                </a:extLst>
              </a:tr>
            </a:tbl>
          </a:graphicData>
        </a:graphic>
      </p:graphicFrame>
      <p:graphicFrame>
        <p:nvGraphicFramePr>
          <p:cNvPr id="9" name="Tabla 8"/>
          <p:cNvGraphicFramePr>
            <a:graphicFrameLocks noGrp="1"/>
          </p:cNvGraphicFramePr>
          <p:nvPr>
            <p:extLst>
              <p:ext uri="{D42A27DB-BD31-4B8C-83A1-F6EECF244321}">
                <p14:modId xmlns:p14="http://schemas.microsoft.com/office/powerpoint/2010/main" val="2383205070"/>
              </p:ext>
            </p:extLst>
          </p:nvPr>
        </p:nvGraphicFramePr>
        <p:xfrm>
          <a:off x="2632588" y="5148976"/>
          <a:ext cx="6349003" cy="1253630"/>
        </p:xfrm>
        <a:graphic>
          <a:graphicData uri="http://schemas.openxmlformats.org/drawingml/2006/table">
            <a:tbl>
              <a:tblPr/>
              <a:tblGrid>
                <a:gridCol w="3910603">
                  <a:extLst>
                    <a:ext uri="{9D8B030D-6E8A-4147-A177-3AD203B41FA5}">
                      <a16:colId xmlns:a16="http://schemas.microsoft.com/office/drawing/2014/main" val="1075854878"/>
                    </a:ext>
                  </a:extLst>
                </a:gridCol>
                <a:gridCol w="609600">
                  <a:extLst>
                    <a:ext uri="{9D8B030D-6E8A-4147-A177-3AD203B41FA5}">
                      <a16:colId xmlns:a16="http://schemas.microsoft.com/office/drawing/2014/main" val="2509856430"/>
                    </a:ext>
                  </a:extLst>
                </a:gridCol>
                <a:gridCol w="609600">
                  <a:extLst>
                    <a:ext uri="{9D8B030D-6E8A-4147-A177-3AD203B41FA5}">
                      <a16:colId xmlns:a16="http://schemas.microsoft.com/office/drawing/2014/main" val="3560035438"/>
                    </a:ext>
                  </a:extLst>
                </a:gridCol>
                <a:gridCol w="594360">
                  <a:extLst>
                    <a:ext uri="{9D8B030D-6E8A-4147-A177-3AD203B41FA5}">
                      <a16:colId xmlns:a16="http://schemas.microsoft.com/office/drawing/2014/main" val="2754260641"/>
                    </a:ext>
                  </a:extLst>
                </a:gridCol>
                <a:gridCol w="624840">
                  <a:extLst>
                    <a:ext uri="{9D8B030D-6E8A-4147-A177-3AD203B41FA5}">
                      <a16:colId xmlns:a16="http://schemas.microsoft.com/office/drawing/2014/main" val="911518497"/>
                    </a:ext>
                  </a:extLst>
                </a:gridCol>
              </a:tblGrid>
              <a:tr h="388224">
                <a:tc>
                  <a:txBody>
                    <a:bodyPr/>
                    <a:lstStyle/>
                    <a:p>
                      <a:pPr algn="l" rtl="0" fontAlgn="ctr"/>
                      <a:r>
                        <a:rPr lang="es-MX" sz="1100" b="0" i="0" u="none" strike="noStrike" dirty="0">
                          <a:solidFill>
                            <a:srgbClr val="767171"/>
                          </a:solidFill>
                          <a:effectLst/>
                          <a:latin typeface="Calibri" panose="020F0502020204030204" pitchFamily="34" charset="0"/>
                        </a:rPr>
                        <a:t>Lograr que los usuarios estén satisfechos de manera permanente, con la calidad de la atención recibida.</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70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895963755"/>
                  </a:ext>
                </a:extLst>
              </a:tr>
              <a:tr h="564119">
                <a:tc>
                  <a:txBody>
                    <a:bodyPr/>
                    <a:lstStyle/>
                    <a:p>
                      <a:pPr algn="l" rtl="0" fontAlgn="ctr"/>
                      <a:r>
                        <a:rPr lang="es-MX" sz="1100" b="0" i="0" u="none" strike="noStrike" dirty="0">
                          <a:solidFill>
                            <a:srgbClr val="767171"/>
                          </a:solidFill>
                          <a:effectLst/>
                          <a:latin typeface="Calibri" panose="020F0502020204030204" pitchFamily="34" charset="0"/>
                        </a:rPr>
                        <a:t>Lograr la implementación de un esquema tarifario sustentable, garantizando tarifas accesibles para la población con menor poder adquisitivo</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17</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50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987837832"/>
                  </a:ext>
                </a:extLst>
              </a:tr>
              <a:tr h="301287">
                <a:tc>
                  <a:txBody>
                    <a:bodyPr/>
                    <a:lstStyle/>
                    <a:p>
                      <a:r>
                        <a:rPr lang="es-MX" sz="1100" dirty="0"/>
                        <a:t>Transformar al SACMEX en un organismo descentralizado</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100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ctr" rtl="0" fontAlgn="ctr"/>
                      <a:r>
                        <a:rPr lang="es-MX" sz="1100" b="0" i="0" u="none" strike="noStrike" dirty="0">
                          <a:solidFill>
                            <a:srgbClr val="767171"/>
                          </a:solidFill>
                          <a:effectLst/>
                          <a:latin typeface="Calibri" panose="020F0502020204030204" pitchFamily="34" charset="0"/>
                        </a:rPr>
                        <a:t>0</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980115829"/>
                  </a:ext>
                </a:extLst>
              </a:tr>
            </a:tbl>
          </a:graphicData>
        </a:graphic>
      </p:graphicFrame>
    </p:spTree>
    <p:extLst>
      <p:ext uri="{BB962C8B-B14F-4D97-AF65-F5344CB8AC3E}">
        <p14:creationId xmlns:p14="http://schemas.microsoft.com/office/powerpoint/2010/main" val="156516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7"/>
                                        </p:tgtEl>
                                        <p:attrNameLst>
                                          <p:attrName>style.visibility</p:attrName>
                                        </p:attrNameLst>
                                      </p:cBhvr>
                                      <p:to>
                                        <p:strVal val="visible"/>
                                      </p:to>
                                    </p:set>
                                    <p:animEffect transition="in" filter="wipe(up)">
                                      <p:cBhvr>
                                        <p:cTn id="7" dur="100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17622</TotalTime>
  <Words>780</Words>
  <Application>Microsoft Office PowerPoint</Application>
  <PresentationFormat>On-screen Show (4:3)</PresentationFormat>
  <Paragraphs>112</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Black</vt:lpstr>
      <vt:lpstr>Calibri</vt:lpstr>
      <vt:lpstr>Calibri Light</vt:lpstr>
      <vt:lpstr>Source Sans Pro</vt:lpstr>
      <vt:lpstr>Tema de Office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Maria del Sagrario Lira Cortés</dc:creator>
  <cp:lastModifiedBy>diana alarcon</cp:lastModifiedBy>
  <cp:revision>1051</cp:revision>
  <cp:lastPrinted>2020-08-10T19:59:21Z</cp:lastPrinted>
  <dcterms:created xsi:type="dcterms:W3CDTF">2019-08-22T12:40:02Z</dcterms:created>
  <dcterms:modified xsi:type="dcterms:W3CDTF">2020-08-10T21:08:11Z</dcterms:modified>
</cp:coreProperties>
</file>