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inimized">
    <p:restoredLeft sz="0" autoAdjust="0"/>
    <p:restoredTop sz="0" autoAdjust="0"/>
  </p:normalViewPr>
  <p:slideViewPr>
    <p:cSldViewPr>
      <p:cViewPr varScale="1">
        <p:scale>
          <a:sx n="27" d="100"/>
          <a:sy n="27" d="100"/>
        </p:scale>
        <p:origin x="281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483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63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00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8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13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79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64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85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475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9316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792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346E2-EC35-4865-B006-E2BEDB715C26}" type="datetimeFigureOut">
              <a:rPr lang="es-MX" smtClean="0"/>
              <a:t>20/08/2020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9332F-85F8-4F78-8BCE-548D5B5249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457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205940" y="231109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MX" altLang="es-MX" dirty="0">
              <a:cs typeface="Arial" panose="020B0604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39552" y="1268760"/>
            <a:ext cx="820891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/>
              <a:t>Objetivo 3. Asegurar una educación incluyente, equitativa, con enfoque intercultural y perspectiva de género.</a:t>
            </a:r>
          </a:p>
          <a:p>
            <a:pPr algn="just"/>
            <a:endParaRPr lang="es-ES" sz="2000" b="1" dirty="0"/>
          </a:p>
          <a:p>
            <a:pPr marL="1257300" lvl="2" indent="-342900" algn="just">
              <a:buFont typeface="Courier New" panose="02070309020205020404" pitchFamily="49" charset="0"/>
              <a:buChar char="o"/>
            </a:pPr>
            <a:r>
              <a:rPr lang="es-ES" sz="1700" b="1" dirty="0"/>
              <a:t>El 1% de la población de 25 a 64 años, por alcaldía, cuenta con doctorado en ciencias naturales, matemáticas e ingeniería. </a:t>
            </a:r>
            <a:r>
              <a:rPr lang="es-ES" sz="1200" b="1" i="1" dirty="0"/>
              <a:t>Hasta 2017 el porcentaje era de 0.1% y el promedio de la OCDE era de 0.8 %</a:t>
            </a:r>
          </a:p>
        </p:txBody>
      </p:sp>
    </p:spTree>
    <p:extLst>
      <p:ext uri="{BB962C8B-B14F-4D97-AF65-F5344CB8AC3E}">
        <p14:creationId xmlns:p14="http://schemas.microsoft.com/office/powerpoint/2010/main" val="274335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185261" y="1679546"/>
            <a:ext cx="8463124" cy="3498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2000" b="1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espacios educativos cuenta con las certificaciones de protección civil, gestión de riesgos y operan como espacios saludables.</a:t>
            </a:r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s-ES" sz="1700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100% de los espacios educativos cuenta con infraestructura y equipamiento suficiente y actualizado en tecnologías digitales.</a:t>
            </a:r>
          </a:p>
          <a:p>
            <a:pPr marL="896938" lvl="2" indent="-220663">
              <a:lnSpc>
                <a:spcPct val="150000"/>
              </a:lnSpc>
            </a:pPr>
            <a:endParaRPr lang="es-ES" sz="1700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Al menos el 50% de los centros de educación básica reconvertidos en función de las necesidades de educación de la población. </a:t>
            </a:r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205940" y="231109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5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05" y="6165304"/>
            <a:ext cx="8003300" cy="53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56">
            <a:extLst>
              <a:ext uri="{FF2B5EF4-FFF2-40B4-BE49-F238E27FC236}">
                <a16:creationId xmlns:a16="http://schemas.microsoft.com/office/drawing/2014/main" id="{418DFB80-9D64-5B4C-8781-CB8311031B42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41503"/>
            <a:ext cx="2198428" cy="975229"/>
            <a:chOff x="9493" y="476"/>
            <a:chExt cx="2475" cy="1011"/>
          </a:xfrm>
        </p:grpSpPr>
        <p:grpSp>
          <p:nvGrpSpPr>
            <p:cNvPr id="6" name="Group 43">
              <a:extLst>
                <a:ext uri="{FF2B5EF4-FFF2-40B4-BE49-F238E27FC236}">
                  <a16:creationId xmlns:a16="http://schemas.microsoft.com/office/drawing/2014/main" id="{D8A69FB9-D418-0249-A1CE-E4ACE642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93" y="476"/>
              <a:ext cx="1286" cy="1011"/>
              <a:chOff x="9493" y="476"/>
              <a:chExt cx="1286" cy="1011"/>
            </a:xfrm>
          </p:grpSpPr>
          <p:pic>
            <p:nvPicPr>
              <p:cNvPr id="13" name="Picture 45">
                <a:extLst>
                  <a:ext uri="{FF2B5EF4-FFF2-40B4-BE49-F238E27FC236}">
                    <a16:creationId xmlns:a16="http://schemas.microsoft.com/office/drawing/2014/main" id="{935111E5-A9D1-C24D-B03F-05F9341DB4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4" y="521"/>
                <a:ext cx="521" cy="5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4">
                <a:extLst>
                  <a:ext uri="{FF2B5EF4-FFF2-40B4-BE49-F238E27FC236}">
                    <a16:creationId xmlns:a16="http://schemas.microsoft.com/office/drawing/2014/main" id="{66144398-327A-0247-B06E-6B1A17814C7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493" y="476"/>
                <a:ext cx="1286" cy="10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7" name="Line 42">
              <a:extLst>
                <a:ext uri="{FF2B5EF4-FFF2-40B4-BE49-F238E27FC236}">
                  <a16:creationId xmlns:a16="http://schemas.microsoft.com/office/drawing/2014/main" id="{25E1F053-E210-4341-8DE8-80526424B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921" y="566"/>
              <a:ext cx="0" cy="920"/>
            </a:xfrm>
            <a:prstGeom prst="line">
              <a:avLst/>
            </a:prstGeom>
            <a:noFill/>
            <a:ln w="6236">
              <a:solidFill>
                <a:srgbClr val="7F86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8" name="Group 37">
              <a:extLst>
                <a:ext uri="{FF2B5EF4-FFF2-40B4-BE49-F238E27FC236}">
                  <a16:creationId xmlns:a16="http://schemas.microsoft.com/office/drawing/2014/main" id="{1B334BFF-8866-F845-8C90-EB6D7C203D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51" y="931"/>
              <a:ext cx="917" cy="188"/>
              <a:chOff x="11051" y="931"/>
              <a:chExt cx="917" cy="188"/>
            </a:xfrm>
          </p:grpSpPr>
          <p:pic>
            <p:nvPicPr>
              <p:cNvPr id="9" name="Picture 41">
                <a:extLst>
                  <a:ext uri="{FF2B5EF4-FFF2-40B4-BE49-F238E27FC236}">
                    <a16:creationId xmlns:a16="http://schemas.microsoft.com/office/drawing/2014/main" id="{7F82EE6F-673F-4B4A-B973-DD9B6FFF80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51" y="932"/>
                <a:ext cx="144" cy="1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0">
                <a:extLst>
                  <a:ext uri="{FF2B5EF4-FFF2-40B4-BE49-F238E27FC236}">
                    <a16:creationId xmlns:a16="http://schemas.microsoft.com/office/drawing/2014/main" id="{50270571-6CBF-DE4A-8032-F05E5F32AB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231" y="931"/>
                <a:ext cx="507" cy="1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39">
                <a:extLst>
                  <a:ext uri="{FF2B5EF4-FFF2-40B4-BE49-F238E27FC236}">
                    <a16:creationId xmlns:a16="http://schemas.microsoft.com/office/drawing/2014/main" id="{BA85D634-488A-7240-AB2F-0C1035F65DC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70" y="934"/>
                <a:ext cx="138" cy="18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2" name="Line 38">
                <a:extLst>
                  <a:ext uri="{FF2B5EF4-FFF2-40B4-BE49-F238E27FC236}">
                    <a16:creationId xmlns:a16="http://schemas.microsoft.com/office/drawing/2014/main" id="{0D068608-5F47-5E45-986D-D9DB0651F8D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11968" y="935"/>
                <a:ext cx="0" cy="181"/>
              </a:xfrm>
              <a:prstGeom prst="line">
                <a:avLst/>
              </a:prstGeom>
              <a:noFill/>
              <a:ln w="25324">
                <a:solidFill>
                  <a:srgbClr val="7F868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7" name="1 Rectángulo">
            <a:extLst>
              <a:ext uri="{FF2B5EF4-FFF2-40B4-BE49-F238E27FC236}">
                <a16:creationId xmlns:a16="http://schemas.microsoft.com/office/drawing/2014/main" id="{DFD4F70A-2E94-9049-8D3D-487E5C65290D}"/>
              </a:ext>
            </a:extLst>
          </p:cNvPr>
          <p:cNvSpPr/>
          <p:nvPr/>
        </p:nvSpPr>
        <p:spPr>
          <a:xfrm>
            <a:off x="185261" y="1679546"/>
            <a:ext cx="8463124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9538" indent="-1379538" algn="just"/>
            <a:r>
              <a:rPr lang="es-ES" sz="2000" b="1" dirty="0"/>
              <a:t>Objetivo 3. Asegurar una educación incluyente, equitativa, con enfoque intercultural y perspectiva de género.</a:t>
            </a:r>
          </a:p>
          <a:p>
            <a:pPr algn="just"/>
            <a:endParaRPr lang="es-ES" sz="2000" b="1" dirty="0"/>
          </a:p>
          <a:p>
            <a:pPr algn="just"/>
            <a:endParaRPr lang="es-ES" sz="2000" b="1" dirty="0"/>
          </a:p>
          <a:p>
            <a:pPr marL="896938" lvl="2" indent="-220663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s-ES" sz="1700" dirty="0"/>
              <a:t>El 1% de la población de 25 a 64 años por alcaldía, cuenta con doctorado en ciencias naturales, matemática e ingeniería. </a:t>
            </a:r>
            <a:r>
              <a:rPr lang="es-ES" sz="1200" i="1" dirty="0"/>
              <a:t>Hasta el 2017 el porcentaje fue de 0.1% y el promedio de la OCDE fue de 0.8%</a:t>
            </a:r>
          </a:p>
        </p:txBody>
      </p:sp>
      <p:sp>
        <p:nvSpPr>
          <p:cNvPr id="19" name="14 Título"/>
          <p:cNvSpPr>
            <a:spLocks noGrp="1"/>
          </p:cNvSpPr>
          <p:nvPr>
            <p:ph type="title"/>
          </p:nvPr>
        </p:nvSpPr>
        <p:spPr>
          <a:xfrm>
            <a:off x="205940" y="231109"/>
            <a:ext cx="7886700" cy="728179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Metas, 2040</a:t>
            </a:r>
            <a:endParaRPr lang="es-MX" sz="3600" dirty="0"/>
          </a:p>
        </p:txBody>
      </p:sp>
      <p:sp>
        <p:nvSpPr>
          <p:cNvPr id="15" name="Marcador de número de diapositiva 3">
            <a:extLst>
              <a:ext uri="{FF2B5EF4-FFF2-40B4-BE49-F238E27FC236}">
                <a16:creationId xmlns:a16="http://schemas.microsoft.com/office/drawing/2014/main" id="{92F74E5D-750F-4692-81F5-AA1CA93757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11779" y="6313489"/>
            <a:ext cx="445294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DB95DA-A11D-4E03-A528-94C0AD194430}" type="slidenum">
              <a:rPr lang="es-MX" altLang="es-MX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MX" altLang="es-MX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3555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202</Words>
  <Application>Microsoft Office PowerPoint</Application>
  <PresentationFormat>Presentación en pantalla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Courier New</vt:lpstr>
      <vt:lpstr>Tema de Office</vt:lpstr>
      <vt:lpstr>Metas, 2040</vt:lpstr>
      <vt:lpstr>Metas, 2040</vt:lpstr>
      <vt:lpstr>Metas, 2040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Metas, 2040</dc:title>
  <dc:creator>Usuario</dc:creator>
  <cp:lastModifiedBy>luis</cp:lastModifiedBy>
  <cp:revision>2</cp:revision>
  <dcterms:created xsi:type="dcterms:W3CDTF">2020-08-08T00:52:20Z</dcterms:created>
  <dcterms:modified xsi:type="dcterms:W3CDTF">2020-08-20T23:06:26Z</dcterms:modified>
</cp:coreProperties>
</file>