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58" r:id="rId4"/>
    <p:sldId id="259" r:id="rId5"/>
    <p:sldId id="260" r:id="rId6"/>
    <p:sldId id="263" r:id="rId7"/>
    <p:sldId id="270" r:id="rId8"/>
    <p:sldId id="265" r:id="rId9"/>
    <p:sldId id="271" r:id="rId10"/>
    <p:sldId id="266" r:id="rId11"/>
    <p:sldId id="268" r:id="rId12"/>
    <p:sldId id="269" r:id="rId13"/>
    <p:sldId id="273" r:id="rId14"/>
    <p:sldId id="274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640"/>
  </p:normalViewPr>
  <p:slideViewPr>
    <p:cSldViewPr>
      <p:cViewPr varScale="1">
        <p:scale>
          <a:sx n="92" d="100"/>
          <a:sy n="92" d="100"/>
        </p:scale>
        <p:origin x="185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42DD-1B30-4D6F-AA9E-05C0E5F7B226}" type="datetimeFigureOut">
              <a:rPr lang="es-MX" smtClean="0"/>
              <a:t>07/08/20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FB9BD-7971-414B-B3C6-16A42A4AC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708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42DD-1B30-4D6F-AA9E-05C0E5F7B226}" type="datetimeFigureOut">
              <a:rPr lang="es-MX" smtClean="0"/>
              <a:t>07/08/20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FB9BD-7971-414B-B3C6-16A42A4AC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190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42DD-1B30-4D6F-AA9E-05C0E5F7B226}" type="datetimeFigureOut">
              <a:rPr lang="es-MX" smtClean="0"/>
              <a:t>07/08/20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FB9BD-7971-414B-B3C6-16A42A4AC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5488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6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6D444B-9BEB-4A3F-9696-0560DDACF90C}" type="slidenum">
              <a:rPr lang="es-MX" altLang="es-MX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MX" altLang="es-MX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468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8"/>
          <p:cNvCxnSpPr/>
          <p:nvPr userDrawn="1"/>
        </p:nvCxnSpPr>
        <p:spPr>
          <a:xfrm flipH="1" flipV="1">
            <a:off x="1394222" y="6496050"/>
            <a:ext cx="7219950" cy="0"/>
          </a:xfrm>
          <a:prstGeom prst="line">
            <a:avLst/>
          </a:prstGeom>
          <a:ln w="19050">
            <a:solidFill>
              <a:srgbClr val="00AE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6256339"/>
            <a:ext cx="1089422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5000" y="126000"/>
            <a:ext cx="7886700" cy="728179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00AE4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5000" y="1080000"/>
            <a:ext cx="7886700" cy="51767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>
            <a:lvl1pPr>
              <a:defRPr>
                <a:solidFill>
                  <a:srgbClr val="00AE42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MX" altLang="es-MX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234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2"/>
          <p:cNvSpPr/>
          <p:nvPr userDrawn="1"/>
        </p:nvSpPr>
        <p:spPr>
          <a:xfrm>
            <a:off x="1514475" y="6350001"/>
            <a:ext cx="409575" cy="328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>
              <a:solidFill>
                <a:prstClr val="white"/>
              </a:solidFill>
            </a:endParaRPr>
          </a:p>
        </p:txBody>
      </p:sp>
      <p:sp>
        <p:nvSpPr>
          <p:cNvPr id="3" name="Marcador de número de diapositiva 5"/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>
            <a:lvl1pPr>
              <a:defRPr>
                <a:solidFill>
                  <a:srgbClr val="00AE42"/>
                </a:solidFill>
                <a:latin typeface="Source Sans Pro" pitchFamily="34" charset="0"/>
                <a:cs typeface="Source Sans Pro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DBEFD0-5E2E-4A36-AB6F-CD26F4E27720}" type="slidenum">
              <a:rPr lang="es-MX" altLang="es-MX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9262191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4E07B-C153-4BB1-8F68-0EFBD6B9272C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07/08/20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2D8A-8ACB-43EA-ADE4-BA5AB71D7ED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75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42DD-1B30-4D6F-AA9E-05C0E5F7B226}" type="datetimeFigureOut">
              <a:rPr lang="es-MX" smtClean="0"/>
              <a:t>07/08/20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FB9BD-7971-414B-B3C6-16A42A4AC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05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42DD-1B30-4D6F-AA9E-05C0E5F7B226}" type="datetimeFigureOut">
              <a:rPr lang="es-MX" smtClean="0"/>
              <a:t>07/08/20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FB9BD-7971-414B-B3C6-16A42A4AC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555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42DD-1B30-4D6F-AA9E-05C0E5F7B226}" type="datetimeFigureOut">
              <a:rPr lang="es-MX" smtClean="0"/>
              <a:t>07/08/20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FB9BD-7971-414B-B3C6-16A42A4AC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34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42DD-1B30-4D6F-AA9E-05C0E5F7B226}" type="datetimeFigureOut">
              <a:rPr lang="es-MX" smtClean="0"/>
              <a:t>07/08/20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FB9BD-7971-414B-B3C6-16A42A4AC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940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42DD-1B30-4D6F-AA9E-05C0E5F7B226}" type="datetimeFigureOut">
              <a:rPr lang="es-MX" smtClean="0"/>
              <a:t>07/08/20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FB9BD-7971-414B-B3C6-16A42A4AC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0126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42DD-1B30-4D6F-AA9E-05C0E5F7B226}" type="datetimeFigureOut">
              <a:rPr lang="es-MX" smtClean="0"/>
              <a:t>07/08/20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FB9BD-7971-414B-B3C6-16A42A4AC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135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42DD-1B30-4D6F-AA9E-05C0E5F7B226}" type="datetimeFigureOut">
              <a:rPr lang="es-MX" smtClean="0"/>
              <a:t>07/08/20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FB9BD-7971-414B-B3C6-16A42A4AC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68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42DD-1B30-4D6F-AA9E-05C0E5F7B226}" type="datetimeFigureOut">
              <a:rPr lang="es-MX" smtClean="0"/>
              <a:t>07/08/20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FB9BD-7971-414B-B3C6-16A42A4AC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30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A42DD-1B30-4D6F-AA9E-05C0E5F7B226}" type="datetimeFigureOut">
              <a:rPr lang="es-MX" smtClean="0"/>
              <a:t>07/08/20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FB9BD-7971-414B-B3C6-16A42A4AC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155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título del patrón</a:t>
            </a:r>
            <a:endParaRPr lang="es-MX" altLang="es-MX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Editar el estilo de texto del patrón</a:t>
            </a:r>
          </a:p>
          <a:p>
            <a:pPr lvl="1"/>
            <a:r>
              <a:rPr lang="es-ES" altLang="es-MX"/>
              <a:t>Segundo nivel</a:t>
            </a:r>
          </a:p>
          <a:p>
            <a:pPr lvl="2"/>
            <a:r>
              <a:rPr lang="es-ES" altLang="es-MX"/>
              <a:t>Tercer nivel</a:t>
            </a:r>
          </a:p>
          <a:p>
            <a:pPr lvl="3"/>
            <a:r>
              <a:rPr lang="es-ES" altLang="es-MX"/>
              <a:t>Cuarto nivel</a:t>
            </a:r>
          </a:p>
          <a:p>
            <a:pPr lvl="4"/>
            <a:r>
              <a:rPr lang="es-ES" altLang="es-MX"/>
              <a:t>Quinto nivel</a:t>
            </a:r>
            <a:endParaRPr lang="es-MX" alt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3A05F6-B716-421D-AD68-E16E415ED76F}" type="slidenum">
              <a:rPr lang="es-MX" altLang="es-MX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MX" altLang="es-MX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20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11560" y="1628800"/>
            <a:ext cx="8246964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3000" b="1" cap="sm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Subsecretaría de educación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endParaRPr lang="es-ES" sz="2800" b="1" cap="small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3200" b="1" cap="small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Objetivos y Metas, 2040</a:t>
            </a:r>
            <a:endParaRPr lang="es-MX" sz="3200" b="1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571" y="188640"/>
            <a:ext cx="2489016" cy="117789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12" t="87762" r="1493" b="3482"/>
          <a:stretch/>
        </p:blipFill>
        <p:spPr>
          <a:xfrm>
            <a:off x="6372200" y="5909482"/>
            <a:ext cx="2582359" cy="805217"/>
          </a:xfrm>
          <a:prstGeom prst="rect">
            <a:avLst/>
          </a:prstGeom>
        </p:spPr>
      </p:pic>
      <p:grpSp>
        <p:nvGrpSpPr>
          <p:cNvPr id="8" name="Group 156"/>
          <p:cNvGrpSpPr>
            <a:grpSpLocks/>
          </p:cNvGrpSpPr>
          <p:nvPr/>
        </p:nvGrpSpPr>
        <p:grpSpPr bwMode="auto">
          <a:xfrm>
            <a:off x="64825" y="99195"/>
            <a:ext cx="1331339" cy="521494"/>
            <a:chOff x="9493" y="476"/>
            <a:chExt cx="2475" cy="1011"/>
          </a:xfrm>
        </p:grpSpPr>
        <p:grpSp>
          <p:nvGrpSpPr>
            <p:cNvPr id="10" name="Group 43"/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7" name="Picture 4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4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11" name="Line 42"/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2" name="Group 37"/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13" name="Picture 41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0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39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6" name="Line 38"/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2424945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6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3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9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2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7" name="1 Rectángulo">
            <a:extLst>
              <a:ext uri="{FF2B5EF4-FFF2-40B4-BE49-F238E27FC236}">
                <a16:creationId xmlns:a16="http://schemas.microsoft.com/office/drawing/2014/main" id="{DFD4F70A-2E94-9049-8D3D-487E5C65290D}"/>
              </a:ext>
            </a:extLst>
          </p:cNvPr>
          <p:cNvSpPr/>
          <p:nvPr/>
        </p:nvSpPr>
        <p:spPr>
          <a:xfrm>
            <a:off x="395536" y="1292562"/>
            <a:ext cx="83191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9538" indent="-1379538" algn="just"/>
            <a:r>
              <a:rPr lang="es-ES" sz="2000" b="1" dirty="0"/>
              <a:t>Objetivo 3. Asegurar una educación incluyente, equitativa, con enfoque intercultural y perspectiva de género.</a:t>
            </a:r>
          </a:p>
          <a:p>
            <a:pPr algn="just"/>
            <a:endParaRPr lang="es-ES" sz="2000" b="1" dirty="0"/>
          </a:p>
          <a:p>
            <a:pPr marL="896938" lvl="2" indent="-179388" algn="just">
              <a:lnSpc>
                <a:spcPct val="15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s-ES" sz="1700" dirty="0"/>
              <a:t>El 100% de los programas educativos están estructurados para atender las  necesidades de la población con alguna discapacidad.</a:t>
            </a:r>
          </a:p>
          <a:p>
            <a:pPr marL="896938" lvl="2" indent="-179388" algn="just">
              <a:lnSpc>
                <a:spcPct val="15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s-ES" sz="1700" dirty="0"/>
              <a:t>El 100% de los programas educativos están estructurados con enfoque de género e intercultural.</a:t>
            </a:r>
          </a:p>
          <a:p>
            <a:pPr marL="896938" lvl="2" indent="-179388" algn="just">
              <a:lnSpc>
                <a:spcPct val="15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s-ES" sz="1700" dirty="0"/>
              <a:t>Todos los niños, niñas y jóvenes indígenas que viven en la Ciudad de México están matriculados en el nivel educativo que les corresponde de acuerdo a su edad.</a:t>
            </a:r>
          </a:p>
          <a:p>
            <a:pPr marL="896938" lvl="2" indent="-179388" algn="just">
              <a:lnSpc>
                <a:spcPct val="15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s-ES" sz="1700" dirty="0"/>
              <a:t>Programa universal de apoyos económicos para las y los estudiantes de todos los niveles educativos,  en función de sus necesidades.</a:t>
            </a:r>
            <a:endParaRPr lang="es-ES" sz="17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1600" b="1" dirty="0"/>
          </a:p>
        </p:txBody>
      </p:sp>
      <p:sp>
        <p:nvSpPr>
          <p:cNvPr id="19" name="14 Título"/>
          <p:cNvSpPr>
            <a:spLocks noGrp="1"/>
          </p:cNvSpPr>
          <p:nvPr>
            <p:ph type="title"/>
          </p:nvPr>
        </p:nvSpPr>
        <p:spPr>
          <a:xfrm>
            <a:off x="157313" y="120873"/>
            <a:ext cx="7886700" cy="728179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Metas, 2040</a:t>
            </a:r>
            <a:endParaRPr lang="es-MX" sz="3600" dirty="0"/>
          </a:p>
        </p:txBody>
      </p:sp>
      <p:sp>
        <p:nvSpPr>
          <p:cNvPr id="15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s-MX" altLang="es-MX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289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6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3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9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2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7" name="1 Rectángulo">
            <a:extLst>
              <a:ext uri="{FF2B5EF4-FFF2-40B4-BE49-F238E27FC236}">
                <a16:creationId xmlns:a16="http://schemas.microsoft.com/office/drawing/2014/main" id="{DFD4F70A-2E94-9049-8D3D-487E5C65290D}"/>
              </a:ext>
            </a:extLst>
          </p:cNvPr>
          <p:cNvSpPr/>
          <p:nvPr/>
        </p:nvSpPr>
        <p:spPr>
          <a:xfrm>
            <a:off x="251520" y="1430023"/>
            <a:ext cx="8463124" cy="4114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8263" indent="-1243013" algn="just"/>
            <a:r>
              <a:rPr lang="es-ES" sz="2000" b="1" dirty="0"/>
              <a:t>Objetivo 4. Desarrollar una infraestructura educativa, eficiente, </a:t>
            </a:r>
            <a:r>
              <a:rPr lang="es-ES" sz="2000" b="1" dirty="0" err="1"/>
              <a:t>resiliente</a:t>
            </a:r>
            <a:r>
              <a:rPr lang="es-ES" sz="2000" b="1" dirty="0"/>
              <a:t>, y abierta a la comunidad.</a:t>
            </a:r>
          </a:p>
          <a:p>
            <a:pPr algn="just"/>
            <a:endParaRPr lang="es-ES" sz="2000" b="1" dirty="0"/>
          </a:p>
          <a:p>
            <a:pPr marL="635000" lvl="2" indent="-27622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Plan Maestro de Infraestructura educativa con visión territorial, compartido para todos los niveles con base en las necesidades de la ciudad y su población.</a:t>
            </a:r>
          </a:p>
          <a:p>
            <a:pPr marL="635000" lvl="2" indent="-276225" algn="just">
              <a:lnSpc>
                <a:spcPct val="150000"/>
              </a:lnSpc>
            </a:pPr>
            <a:endParaRPr lang="es-ES" sz="1700" dirty="0"/>
          </a:p>
          <a:p>
            <a:pPr marL="635000" lvl="2" indent="-27622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100% de la infraestructura y equipamiento en todos los niveles favorece el desarrollo de una cultura científica, experimental y humanística acorde con los planes de estudio.</a:t>
            </a:r>
          </a:p>
          <a:p>
            <a:pPr marL="635000" lvl="2" indent="-27622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ES" sz="1700" dirty="0"/>
          </a:p>
          <a:p>
            <a:pPr marL="635000" lvl="2" indent="-276225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100% de las disciplinas de educación superior cuenta con una infraestructura para la docencia y la práctica.</a:t>
            </a:r>
          </a:p>
        </p:txBody>
      </p:sp>
      <p:sp>
        <p:nvSpPr>
          <p:cNvPr id="19" name="14 Título"/>
          <p:cNvSpPr>
            <a:spLocks noGrp="1"/>
          </p:cNvSpPr>
          <p:nvPr>
            <p:ph type="title"/>
          </p:nvPr>
        </p:nvSpPr>
        <p:spPr>
          <a:xfrm>
            <a:off x="173301" y="294768"/>
            <a:ext cx="7886700" cy="728179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Metas, 2040</a:t>
            </a:r>
            <a:endParaRPr lang="es-MX" sz="3600" dirty="0"/>
          </a:p>
        </p:txBody>
      </p:sp>
      <p:sp>
        <p:nvSpPr>
          <p:cNvPr id="15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s-MX" altLang="es-MX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216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6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3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9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2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7" name="1 Rectángulo">
            <a:extLst>
              <a:ext uri="{FF2B5EF4-FFF2-40B4-BE49-F238E27FC236}">
                <a16:creationId xmlns:a16="http://schemas.microsoft.com/office/drawing/2014/main" id="{DFD4F70A-2E94-9049-8D3D-487E5C65290D}"/>
              </a:ext>
            </a:extLst>
          </p:cNvPr>
          <p:cNvSpPr/>
          <p:nvPr/>
        </p:nvSpPr>
        <p:spPr>
          <a:xfrm>
            <a:off x="185261" y="1679546"/>
            <a:ext cx="8463124" cy="3498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2000" b="1" dirty="0"/>
          </a:p>
          <a:p>
            <a:pPr marL="896938" lvl="2" indent="-220663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100% de los espacios educativos cuenta con las certificaciones de protección civil, gestión de riesgos y operan como espacios saludables.</a:t>
            </a:r>
          </a:p>
          <a:p>
            <a:pPr marL="896938" lvl="2" indent="-220663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ES" sz="1700" dirty="0"/>
          </a:p>
          <a:p>
            <a:pPr marL="896938" lvl="2" indent="-220663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100% de los espacios educativos cuenta con infraestructura y equipamiento suficiente y actualizado en tecnologías digitales.</a:t>
            </a:r>
          </a:p>
          <a:p>
            <a:pPr marL="896938" lvl="2" indent="-220663">
              <a:lnSpc>
                <a:spcPct val="150000"/>
              </a:lnSpc>
            </a:pPr>
            <a:endParaRPr lang="es-ES" sz="1700" dirty="0"/>
          </a:p>
          <a:p>
            <a:pPr marL="896938" lvl="2" indent="-220663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Al menos el 50% de los centros de educación básica reconvertidos en función de las necesidades de educación de la población. </a:t>
            </a:r>
          </a:p>
        </p:txBody>
      </p:sp>
      <p:sp>
        <p:nvSpPr>
          <p:cNvPr id="19" name="14 Título"/>
          <p:cNvSpPr>
            <a:spLocks noGrp="1"/>
          </p:cNvSpPr>
          <p:nvPr>
            <p:ph type="title"/>
          </p:nvPr>
        </p:nvSpPr>
        <p:spPr>
          <a:xfrm>
            <a:off x="205940" y="231109"/>
            <a:ext cx="7886700" cy="728179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Metas, 2040</a:t>
            </a:r>
            <a:endParaRPr lang="es-MX" sz="3600" dirty="0"/>
          </a:p>
        </p:txBody>
      </p:sp>
      <p:sp>
        <p:nvSpPr>
          <p:cNvPr id="15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s-MX" altLang="es-MX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767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571" y="188640"/>
            <a:ext cx="2489016" cy="117789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12" t="87762" r="1493" b="3482"/>
          <a:stretch/>
        </p:blipFill>
        <p:spPr>
          <a:xfrm>
            <a:off x="6372200" y="5909482"/>
            <a:ext cx="2582359" cy="805217"/>
          </a:xfrm>
          <a:prstGeom prst="rect">
            <a:avLst/>
          </a:prstGeom>
        </p:spPr>
      </p:pic>
      <p:grpSp>
        <p:nvGrpSpPr>
          <p:cNvPr id="8" name="Group 156"/>
          <p:cNvGrpSpPr>
            <a:grpSpLocks/>
          </p:cNvGrpSpPr>
          <p:nvPr/>
        </p:nvGrpSpPr>
        <p:grpSpPr bwMode="auto">
          <a:xfrm>
            <a:off x="64825" y="99195"/>
            <a:ext cx="1331339" cy="521494"/>
            <a:chOff x="9493" y="476"/>
            <a:chExt cx="2475" cy="1011"/>
          </a:xfrm>
        </p:grpSpPr>
        <p:grpSp>
          <p:nvGrpSpPr>
            <p:cNvPr id="10" name="Group 43"/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7" name="Picture 4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4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11" name="Line 42"/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2" name="Group 37"/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13" name="Picture 41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0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39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6" name="Line 38"/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3041316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38D08C-E9BD-4072-A068-691663D2C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00" y="1404677"/>
            <a:ext cx="7886700" cy="728179"/>
          </a:xfrm>
        </p:spPr>
        <p:txBody>
          <a:bodyPr>
            <a:normAutofit/>
          </a:bodyPr>
          <a:lstStyle/>
          <a:p>
            <a:pPr algn="ctr"/>
            <a:r>
              <a:rPr lang="es-MX" sz="3600" dirty="0"/>
              <a:t>Visión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CAD26B-058C-489D-A1B0-342969F7F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734" y="2121777"/>
            <a:ext cx="7084778" cy="339550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ES" sz="2200" dirty="0"/>
          </a:p>
          <a:p>
            <a:pPr marL="0" indent="0" algn="just">
              <a:buNone/>
            </a:pPr>
            <a:r>
              <a:rPr lang="es-ES" sz="2200" b="1" dirty="0"/>
              <a:t>Al año 2040 la Ciudad de México cuenta con un sistema educativo que garantiza a todas las personas el derecho a una educación de calidad, incluyente, intercultural, innovadora y de aprendizaje a lo largo de la vida, lo cual la consolida como una ciudad educadora y del conocimiento.</a:t>
            </a:r>
          </a:p>
        </p:txBody>
      </p:sp>
      <p:grpSp>
        <p:nvGrpSpPr>
          <p:cNvPr id="5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6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3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9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2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5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s-MX" altLang="es-MX" dirty="0">
              <a:cs typeface="Arial" panose="020B0604020202020204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1739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CAD26B-058C-489D-A1B0-342969F7F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154" y="1744922"/>
            <a:ext cx="7886700" cy="339550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ES" sz="2200" dirty="0"/>
          </a:p>
          <a:p>
            <a:pPr marL="0" indent="0" algn="just">
              <a:buNone/>
            </a:pPr>
            <a:endParaRPr lang="es-ES" sz="2200" dirty="0"/>
          </a:p>
        </p:txBody>
      </p:sp>
      <p:grpSp>
        <p:nvGrpSpPr>
          <p:cNvPr id="5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6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3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9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2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89253" y="84911"/>
            <a:ext cx="8626917" cy="1143000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Objetivos, 2040</a:t>
            </a:r>
            <a:endParaRPr lang="es-MX" sz="3600" dirty="0"/>
          </a:p>
        </p:txBody>
      </p:sp>
      <p:sp>
        <p:nvSpPr>
          <p:cNvPr id="18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MX" altLang="es-MX" dirty="0">
              <a:cs typeface="Arial" panose="020B0604020202020204" pitchFamily="34" charset="0"/>
            </a:endParaRPr>
          </a:p>
        </p:txBody>
      </p:sp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8F406216-4E22-0243-ADA0-BEBFE2622C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999627"/>
              </p:ext>
            </p:extLst>
          </p:nvPr>
        </p:nvGraphicFramePr>
        <p:xfrm>
          <a:off x="3275856" y="1496290"/>
          <a:ext cx="5400600" cy="4236966"/>
        </p:xfrm>
        <a:graphic>
          <a:graphicData uri="http://schemas.openxmlformats.org/drawingml/2006/table">
            <a:tbl>
              <a:tblPr/>
              <a:tblGrid>
                <a:gridCol w="5400600">
                  <a:extLst>
                    <a:ext uri="{9D8B030D-6E8A-4147-A177-3AD203B41FA5}">
                      <a16:colId xmlns:a16="http://schemas.microsoft.com/office/drawing/2014/main" val="817645384"/>
                    </a:ext>
                  </a:extLst>
                </a:gridCol>
              </a:tblGrid>
              <a:tr h="2118483">
                <a:tc>
                  <a:txBody>
                    <a:bodyPr/>
                    <a:lstStyle/>
                    <a:p>
                      <a:pPr marL="1441450" marR="0" lvl="0" indent="-144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b="1" dirty="0"/>
                        <a:t>Objetivo 1</a:t>
                      </a:r>
                    </a:p>
                    <a:p>
                      <a:pPr marL="358775" marR="0" lvl="0" indent="-412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b="1" dirty="0"/>
                        <a:t>Garantizar el derecho a la educación a lo largo de la vida, para todas las personas en la Ciudad de México.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3474981"/>
                  </a:ext>
                </a:extLst>
              </a:tr>
              <a:tr h="2118483">
                <a:tc>
                  <a:txBody>
                    <a:bodyPr/>
                    <a:lstStyle/>
                    <a:p>
                      <a:pPr marL="1441450" marR="0" lvl="0" indent="-144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200" b="1" dirty="0"/>
                        <a:t>Objetivo 2</a:t>
                      </a:r>
                    </a:p>
                    <a:p>
                      <a:pPr marL="40005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200" b="1" dirty="0"/>
                        <a:t>Promover una educación integral de excelencia, pertinente y relevante en todos los niveles y modalidades.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56437028"/>
                  </a:ext>
                </a:extLst>
              </a:tr>
            </a:tbl>
          </a:graphicData>
        </a:graphic>
      </p:graphicFrame>
      <p:pic>
        <p:nvPicPr>
          <p:cNvPr id="21" name="Picture 3">
            <a:extLst>
              <a:ext uri="{FF2B5EF4-FFF2-40B4-BE49-F238E27FC236}">
                <a16:creationId xmlns:a16="http://schemas.microsoft.com/office/drawing/2014/main" id="{A3A6B111-BB6B-8C4E-8424-6B5BE731D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89040"/>
            <a:ext cx="1702123" cy="1725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DE4EE8E3-15E5-154F-87BA-9CA94B41F96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6074" y="2103822"/>
            <a:ext cx="2571750" cy="107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52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6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3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9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2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9" name="14 Título"/>
          <p:cNvSpPr>
            <a:spLocks noGrp="1"/>
          </p:cNvSpPr>
          <p:nvPr>
            <p:ph type="title"/>
          </p:nvPr>
        </p:nvSpPr>
        <p:spPr>
          <a:xfrm>
            <a:off x="277905" y="206988"/>
            <a:ext cx="7562156" cy="728179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Objetivos, 2040</a:t>
            </a:r>
            <a:endParaRPr lang="es-MX" sz="3600" dirty="0"/>
          </a:p>
        </p:txBody>
      </p:sp>
      <p:sp>
        <p:nvSpPr>
          <p:cNvPr id="20" name="AutoShape 6" descr="Escuela - Iconos gratis de edifici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1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MX" altLang="es-MX" dirty="0">
              <a:cs typeface="Arial" panose="020B0604020202020204" pitchFamily="34" charset="0"/>
            </a:endParaRPr>
          </a:p>
        </p:txBody>
      </p:sp>
      <p:graphicFrame>
        <p:nvGraphicFramePr>
          <p:cNvPr id="23" name="Tabla 22">
            <a:extLst>
              <a:ext uri="{FF2B5EF4-FFF2-40B4-BE49-F238E27FC236}">
                <a16:creationId xmlns:a16="http://schemas.microsoft.com/office/drawing/2014/main" id="{3B149266-D19A-DA4E-8BCF-E187136CF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960227"/>
              </p:ext>
            </p:extLst>
          </p:nvPr>
        </p:nvGraphicFramePr>
        <p:xfrm>
          <a:off x="3275856" y="1496290"/>
          <a:ext cx="5130119" cy="4236966"/>
        </p:xfrm>
        <a:graphic>
          <a:graphicData uri="http://schemas.openxmlformats.org/drawingml/2006/table">
            <a:tbl>
              <a:tblPr/>
              <a:tblGrid>
                <a:gridCol w="5130119">
                  <a:extLst>
                    <a:ext uri="{9D8B030D-6E8A-4147-A177-3AD203B41FA5}">
                      <a16:colId xmlns:a16="http://schemas.microsoft.com/office/drawing/2014/main" val="817645384"/>
                    </a:ext>
                  </a:extLst>
                </a:gridCol>
              </a:tblGrid>
              <a:tr h="2118483">
                <a:tc>
                  <a:txBody>
                    <a:bodyPr/>
                    <a:lstStyle/>
                    <a:p>
                      <a:pPr marL="1441450" marR="0" lvl="0" indent="-144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b="1" dirty="0"/>
                        <a:t>Objetivo 3</a:t>
                      </a:r>
                    </a:p>
                    <a:p>
                      <a:pPr marL="358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b="1" dirty="0"/>
                        <a:t>Asegurar una educación incluyente, equitativa, con enfoque intercultural y perspectiva de género.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3474981"/>
                  </a:ext>
                </a:extLst>
              </a:tr>
              <a:tr h="2118483">
                <a:tc>
                  <a:txBody>
                    <a:bodyPr/>
                    <a:lstStyle/>
                    <a:p>
                      <a:pPr marL="1441450" marR="0" lvl="0" indent="-144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b="1" dirty="0"/>
                        <a:t>Objetivo 4</a:t>
                      </a:r>
                    </a:p>
                    <a:p>
                      <a:pPr marL="358775" marR="0" lvl="0" indent="-412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b="1" dirty="0"/>
                        <a:t>Desarrollar una infraestructura educativa, eficiente, resiliente y abierta a la comunidad.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56437028"/>
                  </a:ext>
                </a:extLst>
              </a:tr>
            </a:tbl>
          </a:graphicData>
        </a:graphic>
      </p:graphicFrame>
      <p:pic>
        <p:nvPicPr>
          <p:cNvPr id="24" name="Picture 4">
            <a:extLst>
              <a:ext uri="{FF2B5EF4-FFF2-40B4-BE49-F238E27FC236}">
                <a16:creationId xmlns:a16="http://schemas.microsoft.com/office/drawing/2014/main" id="{92CB0627-E2A6-5A4A-A8B0-452C262E0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4" y="1801859"/>
            <a:ext cx="173722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7">
            <a:extLst>
              <a:ext uri="{FF2B5EF4-FFF2-40B4-BE49-F238E27FC236}">
                <a16:creationId xmlns:a16="http://schemas.microsoft.com/office/drawing/2014/main" id="{FE8A47D7-BB79-F94D-87F3-69D80E225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4" y="3915638"/>
            <a:ext cx="1737225" cy="173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5294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6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3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9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2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7" name="1 Rectángulo">
            <a:extLst>
              <a:ext uri="{FF2B5EF4-FFF2-40B4-BE49-F238E27FC236}">
                <a16:creationId xmlns:a16="http://schemas.microsoft.com/office/drawing/2014/main" id="{DFD4F70A-2E94-9049-8D3D-487E5C65290D}"/>
              </a:ext>
            </a:extLst>
          </p:cNvPr>
          <p:cNvSpPr/>
          <p:nvPr/>
        </p:nvSpPr>
        <p:spPr>
          <a:xfrm>
            <a:off x="107504" y="1242609"/>
            <a:ext cx="8714644" cy="4850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9588" lvl="1" indent="-1379538" algn="just"/>
            <a:r>
              <a:rPr lang="es-ES" sz="2000" b="1" dirty="0"/>
              <a:t>Objetivo 1. Garantizar el derecho a la educación a lo largo de la vida, para todas las personas en la Ciudad de México.</a:t>
            </a:r>
          </a:p>
          <a:p>
            <a:pPr algn="just"/>
            <a:endParaRPr lang="es-ES" sz="2000" b="1" dirty="0"/>
          </a:p>
          <a:p>
            <a:pPr marL="758825" lvl="2" indent="-3048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/>
              <a:t>Cobertura universal de servicios en educación básica (desde inicial hasta la secundaria).</a:t>
            </a:r>
          </a:p>
          <a:p>
            <a:pPr marL="758825" lvl="2" indent="-3048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ES" sz="1400" dirty="0"/>
          </a:p>
          <a:p>
            <a:pPr marL="758825" lvl="2" indent="-3048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/>
              <a:t>El 100% de las y los jóvenes entre 15 y 17 años se encuentra matriculado en educación media superior.</a:t>
            </a:r>
          </a:p>
          <a:p>
            <a:pPr marL="758825" lvl="2" indent="-3048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ES" sz="1400" dirty="0"/>
          </a:p>
          <a:p>
            <a:pPr marL="758825" lvl="2" indent="-3048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/>
              <a:t>El total de la población de 17 años y más está cursando o ha concluido la educación media superior.</a:t>
            </a:r>
          </a:p>
          <a:p>
            <a:pPr marL="758825" lvl="2" indent="-3048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ES" sz="1400" dirty="0"/>
          </a:p>
          <a:p>
            <a:pPr marL="758825" lvl="2" indent="-261938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/>
              <a:t>80% de cobertura en educación superior en cada una de las alcaldías.</a:t>
            </a:r>
            <a:endParaRPr lang="es-ES" sz="1700" dirty="0"/>
          </a:p>
        </p:txBody>
      </p:sp>
      <p:sp>
        <p:nvSpPr>
          <p:cNvPr id="19" name="14 Título"/>
          <p:cNvSpPr>
            <a:spLocks noGrp="1"/>
          </p:cNvSpPr>
          <p:nvPr>
            <p:ph type="title"/>
          </p:nvPr>
        </p:nvSpPr>
        <p:spPr>
          <a:xfrm>
            <a:off x="141684" y="116632"/>
            <a:ext cx="7886700" cy="728179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Metas, 2040</a:t>
            </a:r>
            <a:endParaRPr lang="es-MX" sz="3600" dirty="0"/>
          </a:p>
        </p:txBody>
      </p:sp>
      <p:sp>
        <p:nvSpPr>
          <p:cNvPr id="15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MX" altLang="es-MX" dirty="0">
              <a:cs typeface="Arial" panose="020B0604020202020204" pitchFamily="34" charset="0"/>
            </a:endParaRPr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6917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Rectángulo">
            <a:extLst>
              <a:ext uri="{FF2B5EF4-FFF2-40B4-BE49-F238E27FC236}">
                <a16:creationId xmlns:a16="http://schemas.microsoft.com/office/drawing/2014/main" id="{DFD4F70A-2E94-9049-8D3D-487E5C65290D}"/>
              </a:ext>
            </a:extLst>
          </p:cNvPr>
          <p:cNvSpPr/>
          <p:nvPr/>
        </p:nvSpPr>
        <p:spPr>
          <a:xfrm>
            <a:off x="126179" y="1412776"/>
            <a:ext cx="876630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6325" lvl="2" indent="-358775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/>
              <a:t>El 50% de los egresados de licenciatura continúa a estudios de posgrados.</a:t>
            </a:r>
          </a:p>
          <a:p>
            <a:pPr marL="1076325" lvl="2" indent="-358775">
              <a:lnSpc>
                <a:spcPct val="150000"/>
              </a:lnSpc>
            </a:pPr>
            <a:r>
              <a:rPr lang="es-ES" dirty="0"/>
              <a:t> </a:t>
            </a:r>
          </a:p>
          <a:p>
            <a:pPr marL="1076325" lvl="2" indent="-35877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/>
              <a:t>El 90% de las y los estudiantes que ingresan a la educación media superior y a educación superior, concluyen en tiempo curricular.</a:t>
            </a:r>
          </a:p>
          <a:p>
            <a:pPr marL="1076325" lvl="2" indent="-35877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ES" dirty="0"/>
          </a:p>
          <a:p>
            <a:pPr marL="1076325" lvl="2" indent="-35877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/>
              <a:t>El 30% de la población de 25 años en adelante participa en actividades de educación no formal.</a:t>
            </a:r>
          </a:p>
          <a:p>
            <a:pPr marL="1076325" lvl="2" indent="-358775" algn="just">
              <a:lnSpc>
                <a:spcPct val="150000"/>
              </a:lnSpc>
            </a:pPr>
            <a:endParaRPr lang="es-ES" dirty="0"/>
          </a:p>
          <a:p>
            <a:pPr marL="1076325" lvl="2" indent="-35877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/>
              <a:t>Todas las personas mayores de 15 años sostienen una práctica lectora consistente a lo largo de la vida.</a:t>
            </a:r>
            <a:endParaRPr lang="es-ES" sz="17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1600" b="1" dirty="0"/>
          </a:p>
        </p:txBody>
      </p:sp>
      <p:grpSp>
        <p:nvGrpSpPr>
          <p:cNvPr id="5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6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3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9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2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5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MX" altLang="es-MX" dirty="0">
              <a:cs typeface="Arial" panose="020B0604020202020204" pitchFamily="34" charset="0"/>
            </a:endParaRPr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4 Título">
            <a:extLst>
              <a:ext uri="{FF2B5EF4-FFF2-40B4-BE49-F238E27FC236}">
                <a16:creationId xmlns:a16="http://schemas.microsoft.com/office/drawing/2014/main" id="{AF3FC203-B004-2E45-9B4C-30ECD7DE7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92" y="324557"/>
            <a:ext cx="7886700" cy="728179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Metas, 2040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35659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MX" altLang="es-MX">
              <a:cs typeface="Arial" panose="020B0604020202020204" pitchFamily="34" charset="0"/>
            </a:endParaRPr>
          </a:p>
        </p:txBody>
      </p:sp>
      <p:grpSp>
        <p:nvGrpSpPr>
          <p:cNvPr id="5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6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3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9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2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7" name="1 Rectángulo">
            <a:extLst>
              <a:ext uri="{FF2B5EF4-FFF2-40B4-BE49-F238E27FC236}">
                <a16:creationId xmlns:a16="http://schemas.microsoft.com/office/drawing/2014/main" id="{DFD4F70A-2E94-9049-8D3D-487E5C65290D}"/>
              </a:ext>
            </a:extLst>
          </p:cNvPr>
          <p:cNvSpPr/>
          <p:nvPr/>
        </p:nvSpPr>
        <p:spPr>
          <a:xfrm>
            <a:off x="251520" y="1124744"/>
            <a:ext cx="8463124" cy="4591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5100" indent="-1339850" algn="just"/>
            <a:r>
              <a:rPr lang="es-MX" sz="2000" b="1" dirty="0"/>
              <a:t>Objetivo 2. Promover una educación integral de excelencia, pertinente y relevante en todos los niveles y modalidades.</a:t>
            </a:r>
          </a:p>
          <a:p>
            <a:pPr lvl="2" algn="just">
              <a:lnSpc>
                <a:spcPct val="150000"/>
              </a:lnSpc>
            </a:pPr>
            <a:endParaRPr lang="es-ES" sz="1700" dirty="0"/>
          </a:p>
          <a:p>
            <a:pPr marL="1035050" lvl="2" indent="-3175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70% o más de los egresados de educación básica obtiene niveles de logro bueno y sobresaliente en las evaluaciones nacionales e internacionales de comprensión lectora, razonamiento matemático y pensamiento científico</a:t>
            </a:r>
            <a:r>
              <a:rPr lang="es-ES" sz="17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1035050" lvl="2" indent="-3175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ES" sz="1700" dirty="0">
              <a:solidFill>
                <a:schemeClr val="accent2">
                  <a:lumMod val="75000"/>
                </a:schemeClr>
              </a:solidFill>
            </a:endParaRPr>
          </a:p>
          <a:p>
            <a:pPr marL="1035050" lvl="2" indent="-3175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30% o más de los estudiantes de educación media superior obtiene resultados de dominio sobresaliente (nivel IV o equivalente), el 50% o más obtiene resultados de dominio satisfactorio (nivel III o equivalente), y el 20% restante dominio básico (nivel II o equivalente) en las evaluaciones nacionales e internacionales de logro educativo. [Referencia: Informe de Resultados PLANEA EMS 2017]</a:t>
            </a:r>
          </a:p>
        </p:txBody>
      </p:sp>
      <p:sp>
        <p:nvSpPr>
          <p:cNvPr id="19" name="14 Título"/>
          <p:cNvSpPr>
            <a:spLocks noGrp="1"/>
          </p:cNvSpPr>
          <p:nvPr>
            <p:ph type="title"/>
          </p:nvPr>
        </p:nvSpPr>
        <p:spPr>
          <a:xfrm>
            <a:off x="109595" y="178450"/>
            <a:ext cx="7886700" cy="728179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Metas, 2040</a:t>
            </a:r>
            <a:endParaRPr lang="es-MX" sz="3600" dirty="0"/>
          </a:p>
        </p:txBody>
      </p:sp>
      <p:sp>
        <p:nvSpPr>
          <p:cNvPr id="15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MX" altLang="es-MX" dirty="0">
              <a:cs typeface="Arial" panose="020B0604020202020204" pitchFamily="34" charset="0"/>
            </a:endParaRPr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6224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1 Rectángulo">
            <a:extLst>
              <a:ext uri="{FF2B5EF4-FFF2-40B4-BE49-F238E27FC236}">
                <a16:creationId xmlns:a16="http://schemas.microsoft.com/office/drawing/2014/main" id="{DFD4F70A-2E94-9049-8D3D-487E5C65290D}"/>
              </a:ext>
            </a:extLst>
          </p:cNvPr>
          <p:cNvSpPr/>
          <p:nvPr/>
        </p:nvSpPr>
        <p:spPr>
          <a:xfrm>
            <a:off x="31107" y="1252460"/>
            <a:ext cx="8568952" cy="4676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2000" b="1" dirty="0"/>
          </a:p>
          <a:p>
            <a:pPr marL="979488" lvl="2" indent="-261938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100% de los centros educativos de todos los niveles cuentan con plantillas completas de profesores profesionalizados, con posgrado en docencia y certificaciones periódicas en la enseñanza de su disciplina.</a:t>
            </a:r>
            <a:endParaRPr lang="es-ES" sz="1700" dirty="0">
              <a:solidFill>
                <a:schemeClr val="accent2">
                  <a:lumMod val="75000"/>
                </a:schemeClr>
              </a:solidFill>
            </a:endParaRPr>
          </a:p>
          <a:p>
            <a:pPr marL="979488" lvl="2" indent="-261938" algn="just">
              <a:lnSpc>
                <a:spcPct val="150000"/>
              </a:lnSpc>
            </a:pPr>
            <a:endParaRPr lang="es-ES" sz="1700" i="1" dirty="0"/>
          </a:p>
          <a:p>
            <a:pPr marL="979488" lvl="2" indent="-261938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100% de los docentes de educación básica cuentan con licenciatura, y al menos un 50% especialidad o maestría, en su área de conocimiento o en áreas pedagógicas o afines.</a:t>
            </a:r>
          </a:p>
          <a:p>
            <a:pPr marL="979488" lvl="2" indent="-261938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ES" sz="1700" dirty="0"/>
          </a:p>
          <a:p>
            <a:pPr marL="979488" lvl="2" indent="-261938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Al menos el 50%  de los docentes de educación media superior cuentan con maestría o especialidad en su área de conocimiento</a:t>
            </a:r>
            <a:r>
              <a:rPr lang="es-ES" sz="1700" dirty="0">
                <a:solidFill>
                  <a:srgbClr val="0070C0"/>
                </a:solidFill>
              </a:rPr>
              <a:t>, </a:t>
            </a:r>
            <a:r>
              <a:rPr lang="es-ES" sz="1700" dirty="0"/>
              <a:t>en áreas pedagógicas o afines.</a:t>
            </a:r>
          </a:p>
          <a:p>
            <a:pPr lvl="2" algn="just">
              <a:lnSpc>
                <a:spcPct val="150000"/>
              </a:lnSpc>
            </a:pPr>
            <a:endParaRPr lang="es-ES" sz="1700" dirty="0"/>
          </a:p>
        </p:txBody>
      </p:sp>
      <p:grpSp>
        <p:nvGrpSpPr>
          <p:cNvPr id="5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6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3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9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2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251520" y="206988"/>
            <a:ext cx="7886700" cy="728179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Metas, 2040</a:t>
            </a:r>
            <a:endParaRPr lang="es-MX" sz="3600" dirty="0"/>
          </a:p>
        </p:txBody>
      </p:sp>
      <p:sp>
        <p:nvSpPr>
          <p:cNvPr id="16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MX" altLang="es-MX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482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MX" altLang="es-MX">
              <a:cs typeface="Arial" panose="020B0604020202020204" pitchFamily="34" charset="0"/>
            </a:endParaRPr>
          </a:p>
        </p:txBody>
      </p:sp>
      <p:sp>
        <p:nvSpPr>
          <p:cNvPr id="5" name="1 Rectángulo">
            <a:extLst>
              <a:ext uri="{FF2B5EF4-FFF2-40B4-BE49-F238E27FC236}">
                <a16:creationId xmlns:a16="http://schemas.microsoft.com/office/drawing/2014/main" id="{DFD4F70A-2E94-9049-8D3D-487E5C65290D}"/>
              </a:ext>
            </a:extLst>
          </p:cNvPr>
          <p:cNvSpPr/>
          <p:nvPr/>
        </p:nvSpPr>
        <p:spPr>
          <a:xfrm>
            <a:off x="35496" y="1102380"/>
            <a:ext cx="8568952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17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979488" lvl="2" indent="-261938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100% de los docentes de educación superior cuentan con Doctorado y producción académica en su área.</a:t>
            </a:r>
          </a:p>
          <a:p>
            <a:pPr marL="979488" lvl="2" indent="-261938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ES" sz="1700" dirty="0"/>
          </a:p>
          <a:p>
            <a:pPr marL="979488" lvl="2" indent="-261938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100% de los planes y programas de estudio tienen una acreditación de calidad.</a:t>
            </a:r>
          </a:p>
          <a:p>
            <a:pPr marL="979488" lvl="2" indent="-261938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ES" sz="1700" dirty="0"/>
          </a:p>
          <a:p>
            <a:pPr marL="979488" lvl="2" indent="-261938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50% de los egresados de licenciatura, por su mérito académico, son aceptados en  estudios de posgrados, nacionales e internacionales.</a:t>
            </a:r>
          </a:p>
          <a:p>
            <a:pPr marL="979488" lvl="2" indent="-261938" algn="just">
              <a:lnSpc>
                <a:spcPct val="150000"/>
              </a:lnSpc>
            </a:pPr>
            <a:endParaRPr lang="es-ES" sz="1700" dirty="0"/>
          </a:p>
          <a:p>
            <a:pPr marL="979488" lvl="2" indent="-261938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</a:t>
            </a:r>
            <a:r>
              <a:rPr lang="es-ES" sz="1700" dirty="0">
                <a:solidFill>
                  <a:srgbClr val="FF0000"/>
                </a:solidFill>
              </a:rPr>
              <a:t> </a:t>
            </a:r>
            <a:r>
              <a:rPr lang="es-ES" sz="1700" dirty="0"/>
              <a:t>100% de los espacios educativos</a:t>
            </a:r>
            <a:r>
              <a:rPr lang="es-ES" sz="1700" dirty="0">
                <a:solidFill>
                  <a:srgbClr val="FF0000"/>
                </a:solidFill>
              </a:rPr>
              <a:t> </a:t>
            </a:r>
            <a:r>
              <a:rPr lang="es-ES" sz="1700" dirty="0"/>
              <a:t>proveen</a:t>
            </a:r>
            <a:r>
              <a:rPr lang="es-ES" sz="1700" dirty="0">
                <a:solidFill>
                  <a:srgbClr val="FF0000"/>
                </a:solidFill>
              </a:rPr>
              <a:t> </a:t>
            </a:r>
            <a:r>
              <a:rPr lang="es-ES" sz="1700" dirty="0"/>
              <a:t>aprendizajes esenciales para la educación integral, la cultura del deporte y el desarrollo de las diferentes manifestaciones artísticas.</a:t>
            </a:r>
          </a:p>
          <a:p>
            <a:pPr marL="1257300" lvl="2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ES" sz="1700" dirty="0"/>
          </a:p>
        </p:txBody>
      </p:sp>
      <p:grpSp>
        <p:nvGrpSpPr>
          <p:cNvPr id="6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7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4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8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9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10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3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6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MX" altLang="es-MX" dirty="0">
              <a:cs typeface="Arial" panose="020B0604020202020204" pitchFamily="34" charset="0"/>
            </a:endParaRPr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14 Título">
            <a:extLst>
              <a:ext uri="{FF2B5EF4-FFF2-40B4-BE49-F238E27FC236}">
                <a16:creationId xmlns:a16="http://schemas.microsoft.com/office/drawing/2014/main" id="{4BD68B02-85D7-5748-B765-3B1458D48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24" y="206988"/>
            <a:ext cx="7886700" cy="728179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Metas, 2040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7028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932</Words>
  <Application>Microsoft Macintosh PowerPoint</Application>
  <PresentationFormat>Presentación en pantalla 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Source Sans Pro</vt:lpstr>
      <vt:lpstr>Tema de Office</vt:lpstr>
      <vt:lpstr>2_Tema de Office</vt:lpstr>
      <vt:lpstr>Presentación de PowerPoint</vt:lpstr>
      <vt:lpstr>Visión</vt:lpstr>
      <vt:lpstr>Objetivos, 2040</vt:lpstr>
      <vt:lpstr>Objetivos, 2040</vt:lpstr>
      <vt:lpstr>Metas, 2040</vt:lpstr>
      <vt:lpstr>Metas, 2040</vt:lpstr>
      <vt:lpstr>Metas, 2040</vt:lpstr>
      <vt:lpstr>Metas, 2040</vt:lpstr>
      <vt:lpstr>Metas, 2040</vt:lpstr>
      <vt:lpstr>Metas, 2040</vt:lpstr>
      <vt:lpstr>Metas, 2040</vt:lpstr>
      <vt:lpstr>Metas, 2040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Microsoft Office User</cp:lastModifiedBy>
  <cp:revision>95</cp:revision>
  <dcterms:created xsi:type="dcterms:W3CDTF">2020-08-07T03:17:25Z</dcterms:created>
  <dcterms:modified xsi:type="dcterms:W3CDTF">2020-08-07T21:58:14Z</dcterms:modified>
</cp:coreProperties>
</file>