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516" r:id="rId2"/>
    <p:sldId id="513" r:id="rId3"/>
    <p:sldId id="538" r:id="rId4"/>
    <p:sldId id="548" r:id="rId5"/>
    <p:sldId id="557" r:id="rId6"/>
    <p:sldId id="558" r:id="rId7"/>
    <p:sldId id="552" r:id="rId8"/>
    <p:sldId id="544" r:id="rId9"/>
    <p:sldId id="559" r:id="rId10"/>
    <p:sldId id="547" r:id="rId11"/>
    <p:sldId id="554" r:id="rId12"/>
    <p:sldId id="556" r:id="rId13"/>
    <p:sldId id="545" r:id="rId14"/>
    <p:sldId id="560" r:id="rId15"/>
    <p:sldId id="561" r:id="rId16"/>
    <p:sldId id="562" r:id="rId17"/>
    <p:sldId id="563" r:id="rId18"/>
    <p:sldId id="549" r:id="rId19"/>
    <p:sldId id="551" r:id="rId20"/>
    <p:sldId id="553" r:id="rId21"/>
    <p:sldId id="543" r:id="rId22"/>
  </p:sldIdLst>
  <p:sldSz cx="12192000" cy="6858000"/>
  <p:notesSz cx="7010400" cy="92964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551" userDrawn="1">
          <p15:clr>
            <a:srgbClr val="A4A3A4"/>
          </p15:clr>
        </p15:guide>
        <p15:guide id="4" orient="horz" pos="10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A836"/>
    <a:srgbClr val="5FA13D"/>
    <a:srgbClr val="5C9F39"/>
    <a:srgbClr val="6600FF"/>
    <a:srgbClr val="707070"/>
    <a:srgbClr val="009900"/>
    <a:srgbClr val="CC0099"/>
    <a:srgbClr val="FF93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58" autoAdjust="0"/>
    <p:restoredTop sz="95551" autoAdjust="0"/>
  </p:normalViewPr>
  <p:slideViewPr>
    <p:cSldViewPr snapToGrid="0" snapToObjects="1">
      <p:cViewPr varScale="1">
        <p:scale>
          <a:sx n="90" d="100"/>
          <a:sy n="90" d="100"/>
        </p:scale>
        <p:origin x="90" y="468"/>
      </p:cViewPr>
      <p:guideLst>
        <p:guide orient="horz" pos="2160"/>
        <p:guide pos="3840"/>
        <p:guide pos="551"/>
        <p:guide orient="horz" pos="100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88424-2093-F747-ADAF-2B2CF13B57E6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27630-6095-1040-9919-13D011DE1F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507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66F918-8DC9-5342-B5D6-208E9EF6EE37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68BF5D-F203-FE4A-BB93-8BCFC61EF9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2021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BF5D-F203-FE4A-BB93-8BCFC61EF986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2034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BF5D-F203-FE4A-BB93-8BCFC61EF986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1048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BF5D-F203-FE4A-BB93-8BCFC61EF986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9377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BF5D-F203-FE4A-BB93-8BCFC61EF986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394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7636-003F-4760-957A-635F1B956230}" type="datetime1">
              <a:rPr lang="es-ES_tradnl" smtClean="0"/>
              <a:t>18/08/2020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A7CA-49F8-1345-BA0F-B0CCA35CE9B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9654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9295-E53A-4481-84E7-0091FD6FD815}" type="datetime1">
              <a:rPr lang="es-ES_tradnl" smtClean="0"/>
              <a:t>18/08/2020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A7CA-49F8-1345-BA0F-B0CCA35CE9B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50481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7B4D-CF27-494D-8F17-F25ABC59D4B9}" type="datetime1">
              <a:rPr lang="es-ES_tradnl" smtClean="0"/>
              <a:t>18/08/2020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A7CA-49F8-1345-BA0F-B0CCA35CE9B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77313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E97D-8CFA-483E-BCE0-C7095D82D096}" type="datetime1">
              <a:rPr lang="es-ES_tradnl" smtClean="0"/>
              <a:t>18/08/2020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A7CA-49F8-1345-BA0F-B0CCA35CE9B1}" type="slidenum">
              <a:rPr lang="es-ES_tradnl" smtClean="0"/>
              <a:t>‹Nº›</a:t>
            </a:fld>
            <a:endParaRPr lang="es-ES_tradnl"/>
          </a:p>
        </p:txBody>
      </p:sp>
      <p:grpSp>
        <p:nvGrpSpPr>
          <p:cNvPr id="7" name="Grupo 6"/>
          <p:cNvGrpSpPr/>
          <p:nvPr userDrawn="1"/>
        </p:nvGrpSpPr>
        <p:grpSpPr>
          <a:xfrm>
            <a:off x="313155" y="257894"/>
            <a:ext cx="4531561" cy="699284"/>
            <a:chOff x="313155" y="257894"/>
            <a:chExt cx="4531561" cy="699284"/>
          </a:xfrm>
        </p:grpSpPr>
        <p:sp>
          <p:nvSpPr>
            <p:cNvPr id="8" name="CuadroTexto 7"/>
            <p:cNvSpPr txBox="1"/>
            <p:nvPr/>
          </p:nvSpPr>
          <p:spPr>
            <a:xfrm>
              <a:off x="2895600" y="357014"/>
              <a:ext cx="1949116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100" b="1" dirty="0">
                  <a:solidFill>
                    <a:srgbClr val="90918F"/>
                  </a:solidFill>
                  <a:latin typeface="Arial" panose="020B0604020202020204" pitchFamily="34" charset="0"/>
                  <a:ea typeface="Gotham Bold" charset="0"/>
                  <a:cs typeface="Arial" panose="020B0604020202020204" pitchFamily="34" charset="0"/>
                </a:rPr>
                <a:t>SECRETARÍA</a:t>
              </a:r>
            </a:p>
            <a:p>
              <a:r>
                <a:rPr lang="es-MX" sz="1100" b="1" dirty="0">
                  <a:solidFill>
                    <a:srgbClr val="90918F"/>
                  </a:solidFill>
                  <a:latin typeface="Arial" panose="020B0604020202020204" pitchFamily="34" charset="0"/>
                  <a:ea typeface="Gotham Bold" charset="0"/>
                  <a:cs typeface="Arial" panose="020B0604020202020204" pitchFamily="34" charset="0"/>
                </a:rPr>
                <a:t>DE OBRAS Y SERVICIOS</a:t>
              </a:r>
              <a:endParaRPr lang="es-ES" sz="1100" b="1" dirty="0">
                <a:solidFill>
                  <a:srgbClr val="90918F"/>
                </a:solidFill>
                <a:latin typeface="Arial" panose="020B0604020202020204" pitchFamily="34" charset="0"/>
                <a:ea typeface="Gotham Bold" charset="0"/>
                <a:cs typeface="Arial" panose="020B0604020202020204" pitchFamily="34" charset="0"/>
              </a:endParaRPr>
            </a:p>
            <a:p>
              <a:endParaRPr lang="es-ES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" name="Picture 2" descr="Reforzarán Operativo de seguridad decembrina - Motores MX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8126" b="26961"/>
            <a:stretch/>
          </p:blipFill>
          <p:spPr bwMode="auto">
            <a:xfrm>
              <a:off x="313155" y="257894"/>
              <a:ext cx="2582445" cy="6524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Forma libre 9"/>
            <p:cNvSpPr/>
            <p:nvPr/>
          </p:nvSpPr>
          <p:spPr>
            <a:xfrm>
              <a:off x="2895600" y="289978"/>
              <a:ext cx="0" cy="593558"/>
            </a:xfrm>
            <a:custGeom>
              <a:avLst/>
              <a:gdLst>
                <a:gd name="connsiteX0" fmla="*/ 0 w 0"/>
                <a:gd name="connsiteY0" fmla="*/ 0 h 593558"/>
                <a:gd name="connsiteX1" fmla="*/ 0 w 0"/>
                <a:gd name="connsiteY1" fmla="*/ 593558 h 593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593558">
                  <a:moveTo>
                    <a:pt x="0" y="0"/>
                  </a:moveTo>
                  <a:lnTo>
                    <a:pt x="0" y="593558"/>
                  </a:lnTo>
                </a:path>
              </a:pathLst>
            </a:custGeom>
            <a:noFill/>
            <a:ln>
              <a:solidFill>
                <a:srgbClr val="9091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1296445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4B1DD-5AE8-48CE-9268-ED510E68CF99}" type="datetime1">
              <a:rPr lang="es-ES_tradnl" smtClean="0"/>
              <a:t>18/08/2020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A7CA-49F8-1345-BA0F-B0CCA35CE9B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89595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B8E2-F553-48D2-A66B-D5C2EE2A87D4}" type="datetime1">
              <a:rPr lang="es-ES_tradnl" smtClean="0"/>
              <a:t>18/08/2020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A7CA-49F8-1345-BA0F-B0CCA35CE9B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21365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26CB-9FFD-48E3-A739-3862ADED39CE}" type="datetime1">
              <a:rPr lang="es-ES_tradnl" smtClean="0"/>
              <a:t>18/08/2020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A7CA-49F8-1345-BA0F-B0CCA35CE9B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51995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29E8-2D9B-41A9-B513-45602D0075A4}" type="datetime1">
              <a:rPr lang="es-ES_tradnl" smtClean="0"/>
              <a:t>18/08/2020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A7CA-49F8-1345-BA0F-B0CCA35CE9B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4752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1757-8CDC-4FFF-9D9F-422E7B3C6565}" type="datetime1">
              <a:rPr lang="es-ES_tradnl" smtClean="0"/>
              <a:t>18/08/2020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A7CA-49F8-1345-BA0F-B0CCA35CE9B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29820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04706-0BE8-4D4B-B155-970C1FD34F84}" type="datetime1">
              <a:rPr lang="es-ES_tradnl" smtClean="0"/>
              <a:t>18/08/2020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A7CA-49F8-1345-BA0F-B0CCA35CE9B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26982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5F2B-3183-459A-88F9-FC679017110C}" type="datetime1">
              <a:rPr lang="es-ES_tradnl" smtClean="0"/>
              <a:t>18/08/2020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A7CA-49F8-1345-BA0F-B0CCA35CE9B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70667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B75DF-5E0C-445F-9476-A3263CF45818}" type="datetime1">
              <a:rPr lang="es-ES_tradnl" smtClean="0"/>
              <a:t>18/08/2020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8A7CA-49F8-1345-BA0F-B0CCA35CE9B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47172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4A83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" sz="4000" dirty="0">
              <a:latin typeface="Gotham"/>
              <a:cs typeface="Gotham"/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9741" y="6108197"/>
            <a:ext cx="3474101" cy="544115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77"/>
          <a:stretch/>
        </p:blipFill>
        <p:spPr>
          <a:xfrm>
            <a:off x="78014" y="2812143"/>
            <a:ext cx="7518400" cy="395762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5035184" y="2059215"/>
            <a:ext cx="674276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4800" dirty="0">
                <a:solidFill>
                  <a:schemeClr val="bg1"/>
                </a:solidFill>
                <a:latin typeface="Gotham"/>
                <a:cs typeface="Gotham"/>
              </a:rPr>
              <a:t>SECRETARÍA DE </a:t>
            </a:r>
          </a:p>
          <a:p>
            <a:pPr algn="r"/>
            <a:r>
              <a:rPr lang="es-ES" sz="4800" dirty="0">
                <a:solidFill>
                  <a:schemeClr val="bg1"/>
                </a:solidFill>
                <a:latin typeface="Gotham"/>
                <a:cs typeface="Gotham"/>
              </a:rPr>
              <a:t>OBRAS Y SERVICIOS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594168" y="3546927"/>
            <a:ext cx="71301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800" b="1" dirty="0">
                <a:latin typeface="Gotham" panose="02000504050000020004" pitchFamily="2" charset="0"/>
                <a:cs typeface="Gotham Book"/>
              </a:rPr>
              <a:t>PROGRAMA DE DESARROLLO DE SERVICIOS URBANOS </a:t>
            </a:r>
          </a:p>
          <a:p>
            <a:pPr algn="r"/>
            <a:r>
              <a:rPr lang="es-ES" sz="2800" b="1" dirty="0">
                <a:latin typeface="Gotham" panose="02000504050000020004" pitchFamily="2" charset="0"/>
                <a:cs typeface="Gotham Book"/>
              </a:rPr>
              <a:t>2024 - 2040</a:t>
            </a:r>
          </a:p>
        </p:txBody>
      </p:sp>
    </p:spTree>
    <p:extLst>
      <p:ext uri="{BB962C8B-B14F-4D97-AF65-F5344CB8AC3E}">
        <p14:creationId xmlns:p14="http://schemas.microsoft.com/office/powerpoint/2010/main" val="4050996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dondear rectángulo de esquina sencilla 10"/>
          <p:cNvSpPr/>
          <p:nvPr/>
        </p:nvSpPr>
        <p:spPr>
          <a:xfrm>
            <a:off x="3810000" y="990599"/>
            <a:ext cx="8096250" cy="3381375"/>
          </a:xfrm>
          <a:prstGeom prst="round1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A7CA-49F8-1345-BA0F-B0CCA35CE9B1}" type="slidenum">
              <a:rPr lang="es-ES_tradnl" smtClean="0"/>
              <a:t>10</a:t>
            </a:fld>
            <a:endParaRPr lang="es-ES_tradnl"/>
          </a:p>
        </p:txBody>
      </p:sp>
      <p:sp>
        <p:nvSpPr>
          <p:cNvPr id="6" name="Rectángulo 5"/>
          <p:cNvSpPr/>
          <p:nvPr/>
        </p:nvSpPr>
        <p:spPr>
          <a:xfrm>
            <a:off x="0" y="6768352"/>
            <a:ext cx="12192000" cy="89647"/>
          </a:xfrm>
          <a:prstGeom prst="rect">
            <a:avLst/>
          </a:prstGeom>
          <a:solidFill>
            <a:srgbClr val="24A8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95275" y="4005524"/>
            <a:ext cx="11058525" cy="25857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s-MX" sz="12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MX" sz="1800" b="1" dirty="0">
                <a:solidFill>
                  <a:srgbClr val="7030A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	MISIÓN </a:t>
            </a:r>
            <a:r>
              <a:rPr lang="es-MX" sz="1800" b="1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2040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Renovación y modernización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 la infraestructura vial existente en las vías primarias de la Ciudad de México.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Creación de un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sistema de gestión vial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que permita el mínimo de accidentes viales (tendencia cero accidentes).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Ampliar los alcances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del Sistema </a:t>
            </a:r>
            <a:r>
              <a:rPr lang="es-MX" sz="1400" dirty="0" err="1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Infovial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; incorporación de nuevos sensores, modernización de señalamiento vertical alto y bajo, instalación de módulos y pantallas LED en las 169 vialidades primarias de la Ciudad de México.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Participación en el desarrollo de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redes de movilidad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integral para conductores, ciclistas y peatones.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Adquisición de tecnología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automatizada para mejorar la movilidad y seguridad vial, señalética visible y configurable en pavimentos y banquetas, mobiliario urbano elaborado con materiales reciclados y biodegradables, elementos de seguridad configurables, etc.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Adaptación de la infraestructura y equipamiento vial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a las nuevas modalidades de seguridad, movilidad, sustentabilidad y salud de la población.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Certificación de personal técnico y operativo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en el uso de tecnologías de vanguardia.</a:t>
            </a:r>
            <a:endParaRPr lang="es-MX" sz="1200" dirty="0">
              <a:latin typeface="Arial Narrow" panose="020B060602020203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0" y="994605"/>
            <a:ext cx="3740604" cy="1579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900"/>
              </a:lnSpc>
            </a:pPr>
            <a:r>
              <a:rPr lang="es-MX" sz="2800" b="1" dirty="0">
                <a:solidFill>
                  <a:srgbClr val="5FA13D"/>
                </a:solidFill>
                <a:latin typeface="Arial" panose="020B0604020202020204" pitchFamily="34" charset="0"/>
                <a:ea typeface="Gotham Bold" charset="0"/>
                <a:cs typeface="Arial" panose="020B0604020202020204" pitchFamily="34" charset="0"/>
              </a:rPr>
              <a:t>Conservación y Mantenimiento de Obras Viales en la Red Vial Primaria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581525" y="1157422"/>
            <a:ext cx="6772275" cy="29764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s-MX" sz="12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MX" sz="1800" b="1" dirty="0">
                <a:solidFill>
                  <a:srgbClr val="7030A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	VISIÓN </a:t>
            </a:r>
            <a:r>
              <a:rPr lang="es-MX" sz="1800" b="1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2040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Instaurar un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modelo eficiente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 gestión vial en el ámbito de la seguridad, funcionalidad, equidad y movilidad peatonal y vehicular, orientada a conseguir el objetivo de cero accidentes viales.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Fomentar la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conectividad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 en el uso de las vialidades primarias a través del desarrollo de infraestructura vial que favorezca la integración logística y mejore la movilidad en la Ciudad de México.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Colocar a la Ciudad de México a la vanguardia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en la construcción, mantenimiento y conservación de pavimentos a nivel mundial.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Consolidar sistemas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 automatizados de gestión vial en el desarrollo del Programa Integral de Movilidad Inteligente de la Ciudad de México.</a:t>
            </a:r>
            <a:endParaRPr lang="es-MX" sz="1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953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dondear rectángulo de esquina sencilla 8"/>
          <p:cNvSpPr/>
          <p:nvPr/>
        </p:nvSpPr>
        <p:spPr>
          <a:xfrm flipV="1">
            <a:off x="3810000" y="990598"/>
            <a:ext cx="8096250" cy="5318874"/>
          </a:xfrm>
          <a:prstGeom prst="round1Rect">
            <a:avLst>
              <a:gd name="adj" fmla="val 9862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A7CA-49F8-1345-BA0F-B0CCA35CE9B1}" type="slidenum">
              <a:rPr lang="es-ES_tradnl" smtClean="0"/>
              <a:t>11</a:t>
            </a:fld>
            <a:endParaRPr lang="es-ES_tradnl"/>
          </a:p>
        </p:txBody>
      </p:sp>
      <p:sp>
        <p:nvSpPr>
          <p:cNvPr id="6" name="Rectángulo 5"/>
          <p:cNvSpPr/>
          <p:nvPr/>
        </p:nvSpPr>
        <p:spPr>
          <a:xfrm>
            <a:off x="0" y="6768352"/>
            <a:ext cx="12192000" cy="89647"/>
          </a:xfrm>
          <a:prstGeom prst="rect">
            <a:avLst/>
          </a:prstGeom>
          <a:solidFill>
            <a:srgbClr val="24A8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3667125" y="852623"/>
            <a:ext cx="7791450" cy="49174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s-MX" sz="12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MX" sz="1800" b="1" dirty="0">
                <a:solidFill>
                  <a:srgbClr val="7030A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	ACCIONES </a:t>
            </a:r>
            <a:r>
              <a:rPr lang="es-MX" sz="1800" b="1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2024</a:t>
            </a:r>
          </a:p>
          <a:p>
            <a:pPr lvl="1">
              <a:spcBef>
                <a:spcPts val="0"/>
              </a:spcBef>
            </a:pPr>
            <a:endParaRPr lang="es-MX" sz="14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Planeación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, desarrollo, implementación y capacitación de un sistema de gestión de pavimentos.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Adquisición de un vehículo multifuncional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 de alto rendimiento para evaluación de pavimentos 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Caracterización de las condiciones físicas actuales de los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pavimentos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 de las 169 vialidades primarias;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Levantamiento del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inventario de señalamiento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 horizontal y vertical;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Levantamiento del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inventario de infraestructura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vial en el derecho de vía; mobiliario urbano, elementos de seguridad vial, banquetas y guarniciones, puentes peatonales y vehiculares;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Determinar la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demanda vehicular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que enfrentan las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169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 vialidades primarias;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Revisar el diseño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y cálculo de la vida remanente de los pavimentos de las 169 vialidades primarias.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Identificar ubicaciones críticas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 vialidades o secciones donde se produce un número excesivo de accidentes.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Esbozar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tratamientos de ingeniería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y medidas correctivas para mejorar la seguridad vial.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Adquisición de tecnología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moderna en señalización, mobiliario urbano y elementos de seguridad vial, tales como muros centrales deflectores, amortiguadores de impacto, defensas metálica, protección tipo burladero y nuevos dispositivos para canalizar y proteger los vehículos, en caso de accidente sean redireccionables. 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Adquisición de equipos y herramientas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modernas de última generación para realizar acciones operativas de rehabilitación o instalación.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Reforzar sistemas existentes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para la vigilancia y monitoreo de las acciones implementadas.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Programar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acciones de conservación y mantenimiento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, mediante trabajos de </a:t>
            </a:r>
            <a:r>
              <a:rPr lang="es-MX" sz="1400" dirty="0" err="1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Reencarpetado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 Tradicional, Concreto Asfáltico Modificado y Concreto Hidráulico (MR–45), Bacheo, Mapeo, Mejoramiento de Mobiliario Urbano y Señalización Horizontal y Vertical. </a:t>
            </a:r>
          </a:p>
          <a:p>
            <a:pPr lvl="1">
              <a:spcBef>
                <a:spcPts val="0"/>
              </a:spcBef>
            </a:pPr>
            <a:endParaRPr lang="es-MX" sz="14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s-MX" sz="14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s-MX" sz="14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lvl="1"/>
            <a:endParaRPr lang="es-MX" sz="14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12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MX" sz="12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	</a:t>
            </a:r>
          </a:p>
          <a:p>
            <a:pPr lvl="2">
              <a:spcBef>
                <a:spcPts val="0"/>
              </a:spcBef>
            </a:pPr>
            <a:endParaRPr lang="es-MX" sz="12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lvl="1"/>
            <a:endParaRPr lang="es-MX" sz="12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12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12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s-MX" sz="12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s-MX" sz="12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s-MX" sz="12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12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12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1200" dirty="0">
              <a:latin typeface="Arial Narrow" panose="020B060602020203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s-MX" sz="12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</a:pPr>
            <a:endParaRPr lang="es-MX" sz="12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</a:pPr>
            <a:endParaRPr lang="es-MX" sz="12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12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MX" sz="1200" dirty="0">
                <a:latin typeface="Arial Narrow" panose="020B060602020203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MX" sz="1200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0" y="994605"/>
            <a:ext cx="3740604" cy="1579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900"/>
              </a:lnSpc>
            </a:pPr>
            <a:r>
              <a:rPr lang="es-MX" sz="2800" b="1" dirty="0">
                <a:solidFill>
                  <a:srgbClr val="5FA13D"/>
                </a:solidFill>
                <a:latin typeface="Arial" panose="020B0604020202020204" pitchFamily="34" charset="0"/>
                <a:ea typeface="Gotham Bold" charset="0"/>
                <a:cs typeface="Arial" panose="020B0604020202020204" pitchFamily="34" charset="0"/>
              </a:rPr>
              <a:t>Conservación y Mantenimiento de Obras Viales en la Red Vial Primaria</a:t>
            </a:r>
          </a:p>
        </p:txBody>
      </p:sp>
    </p:spTree>
    <p:extLst>
      <p:ext uri="{BB962C8B-B14F-4D97-AF65-F5344CB8AC3E}">
        <p14:creationId xmlns:p14="http://schemas.microsoft.com/office/powerpoint/2010/main" val="4172372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dondear rectángulo de esquina sencilla 7"/>
          <p:cNvSpPr/>
          <p:nvPr/>
        </p:nvSpPr>
        <p:spPr>
          <a:xfrm flipV="1">
            <a:off x="3810000" y="990598"/>
            <a:ext cx="8096250" cy="5318874"/>
          </a:xfrm>
          <a:prstGeom prst="round1Rect">
            <a:avLst>
              <a:gd name="adj" fmla="val 9862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/>
          <p:cNvSpPr/>
          <p:nvPr/>
        </p:nvSpPr>
        <p:spPr>
          <a:xfrm>
            <a:off x="0" y="994605"/>
            <a:ext cx="3740604" cy="1579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900"/>
              </a:lnSpc>
            </a:pPr>
            <a:r>
              <a:rPr lang="es-MX" sz="2800" b="1" dirty="0">
                <a:solidFill>
                  <a:srgbClr val="5FA13D"/>
                </a:solidFill>
                <a:latin typeface="Arial" panose="020B0604020202020204" pitchFamily="34" charset="0"/>
                <a:ea typeface="Gotham Bold" charset="0"/>
                <a:cs typeface="Arial" panose="020B0604020202020204" pitchFamily="34" charset="0"/>
              </a:rPr>
              <a:t>Conservación y Mantenimiento de Obras Viales en la Red Vial Primaria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A7CA-49F8-1345-BA0F-B0CCA35CE9B1}" type="slidenum">
              <a:rPr lang="es-ES_tradnl" smtClean="0"/>
              <a:t>12</a:t>
            </a:fld>
            <a:endParaRPr lang="es-ES_tradnl"/>
          </a:p>
        </p:txBody>
      </p:sp>
      <p:sp>
        <p:nvSpPr>
          <p:cNvPr id="6" name="Rectángulo 5"/>
          <p:cNvSpPr/>
          <p:nvPr/>
        </p:nvSpPr>
        <p:spPr>
          <a:xfrm>
            <a:off x="0" y="6768352"/>
            <a:ext cx="12192000" cy="89647"/>
          </a:xfrm>
          <a:prstGeom prst="rect">
            <a:avLst/>
          </a:prstGeom>
          <a:solidFill>
            <a:srgbClr val="24A8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3810000" y="1185998"/>
            <a:ext cx="7543800" cy="49174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s-MX" sz="12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MX" sz="1800" b="1" dirty="0">
                <a:solidFill>
                  <a:srgbClr val="7030A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	ACCIONES </a:t>
            </a:r>
            <a:r>
              <a:rPr lang="es-MX" sz="1800" b="1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2040</a:t>
            </a:r>
          </a:p>
          <a:p>
            <a:pPr lvl="1">
              <a:spcBef>
                <a:spcPts val="0"/>
              </a:spcBef>
            </a:pPr>
            <a:endParaRPr lang="es-MX" sz="14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Reformar políticas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 administración pública para establecer responsabilidades de administración, diseño, planeación, construcción y mantenimiento del sistema de vialidades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Desarrollo de normas de construcción de pavimentos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, colocación de mobiliario urbano y señalamiento vial.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Trabajar conjuntamente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con el Instituto de Planeación de la Ciudad de México en la instauración de un Comité de Planeación de Obras Viales Descentralizado, integrado por especialistas de Asociaciones Públicas-Privadas, Colegios del ámbito profesional, y de Centros de Investigación y Educación Pública y Privada.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Participación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 con el Instituto de Planeación para el estudio, revisión y seguimiento de proyectos viales con nuevas tecnologías y materiales. 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Asignación de presupuesto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acordes a las necesidades del sistema de gestión de pavimentos para mantener en óptimas condiciones la Red Vial Primaria.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Instalación de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sensores de flujo vehicular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, modernización de señalamiento vertical alto y bajo, instalación de módulos y pantallas LED en las 169 vialidades primarias de la Ciudad de México.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Desarrollo de aplicaciones digitales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para la participación ciudadana en la alimentación directa y en tiempo real del sistema de gestión vial.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Desarrollar códigos de cultura vial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para conductores, peatones, ciclistas y grupos vulnerables, contemplando el Plan Integral de Movilidad Inteligente de la Ciudad de México.</a:t>
            </a:r>
          </a:p>
          <a:p>
            <a:pPr lvl="1"/>
            <a:endParaRPr lang="es-MX" sz="14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12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MX" sz="12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	</a:t>
            </a:r>
          </a:p>
          <a:p>
            <a:pPr lvl="2">
              <a:spcBef>
                <a:spcPts val="0"/>
              </a:spcBef>
            </a:pPr>
            <a:endParaRPr lang="es-MX" sz="12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lvl="1"/>
            <a:endParaRPr lang="es-MX" sz="12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12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12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s-MX" sz="12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s-MX" sz="12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s-MX" sz="12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12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12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1200" dirty="0">
              <a:latin typeface="Arial Narrow" panose="020B060602020203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s-MX" sz="12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</a:pPr>
            <a:endParaRPr lang="es-MX" sz="12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</a:pPr>
            <a:endParaRPr lang="es-MX" sz="12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12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MX" sz="1200" dirty="0">
                <a:latin typeface="Arial Narrow" panose="020B060602020203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MX" sz="1200" dirty="0">
                <a:latin typeface="Arial Narrow" panose="020B0606020202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8777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dondear rectángulo de esquina del mismo lado 1"/>
          <p:cNvSpPr/>
          <p:nvPr/>
        </p:nvSpPr>
        <p:spPr>
          <a:xfrm>
            <a:off x="2270125" y="994605"/>
            <a:ext cx="9798050" cy="2587947"/>
          </a:xfrm>
          <a:prstGeom prst="round2Same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A7CA-49F8-1345-BA0F-B0CCA35CE9B1}" type="slidenum">
              <a:rPr lang="es-ES_tradnl" smtClean="0"/>
              <a:t>13</a:t>
            </a:fld>
            <a:endParaRPr lang="es-ES_tradnl"/>
          </a:p>
        </p:txBody>
      </p:sp>
      <p:sp>
        <p:nvSpPr>
          <p:cNvPr id="6" name="Rectángulo 5"/>
          <p:cNvSpPr/>
          <p:nvPr/>
        </p:nvSpPr>
        <p:spPr>
          <a:xfrm>
            <a:off x="0" y="6768352"/>
            <a:ext cx="12192000" cy="89647"/>
          </a:xfrm>
          <a:prstGeom prst="rect">
            <a:avLst/>
          </a:prstGeom>
          <a:solidFill>
            <a:srgbClr val="24A8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400302" y="808468"/>
            <a:ext cx="9477372" cy="24681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s-MX" sz="1400" b="1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MX" sz="1800" b="1" dirty="0">
                <a:solidFill>
                  <a:srgbClr val="7030A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	VISIÓN </a:t>
            </a:r>
            <a:r>
              <a:rPr lang="es-MX" sz="1800" b="1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2024 </a:t>
            </a:r>
          </a:p>
          <a:p>
            <a:pPr lvl="1" defTabSz="357188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Integrar un servicio de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alumbrado publico de bajo consumo energético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e iniciar el desarrollo del mismo con servicios de medición lumínica asociadas a las necesidades de los flujos vehiculares y peatonales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MX" sz="18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	</a:t>
            </a:r>
            <a:r>
              <a:rPr lang="es-MX" sz="1800" b="1" dirty="0">
                <a:solidFill>
                  <a:srgbClr val="7030A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MISIÓN </a:t>
            </a:r>
            <a:r>
              <a:rPr lang="es-MX" sz="1800" b="1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2024 </a:t>
            </a:r>
          </a:p>
          <a:p>
            <a:pPr lvl="1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Contar con un servicio de alumbrado público en la red vial primaria con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tecnología LED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en un 50% </a:t>
            </a:r>
          </a:p>
          <a:p>
            <a:pPr lvl="1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Incorporar sistemas de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control lumínico automatizado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en vialidades especificas de la red vial primaria </a:t>
            </a:r>
          </a:p>
          <a:p>
            <a:pPr lvl="1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Desarrollar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programa de actualización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y capacitación para el uso de tecnología LED</a:t>
            </a:r>
          </a:p>
          <a:p>
            <a:pPr lvl="1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Aprovechamiento optimo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 las instalaciones del laboratorio de alumbrado público  para el desarrollo del servicio y capacitación tecnológica en la materia</a:t>
            </a:r>
          </a:p>
          <a:p>
            <a:pPr lvl="1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Emitir la normatividad y lineamientos para el servicio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 alumbrado público en la Ciudad de México  </a:t>
            </a:r>
          </a:p>
          <a:p>
            <a:pPr lvl="1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Preparación técnica y normativa para </a:t>
            </a:r>
            <a:r>
              <a:rPr lang="es-MX" sz="1400" b="1" dirty="0" err="1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telegestión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 </a:t>
            </a:r>
            <a:endParaRPr lang="es-MX" sz="1200" b="1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12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12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s-MX" sz="12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s-MX" sz="12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s-MX" sz="12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12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12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1200" dirty="0">
              <a:latin typeface="Arial Narrow" panose="020B060602020203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s-MX" sz="12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</a:pPr>
            <a:endParaRPr lang="es-MX" sz="12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</a:pPr>
            <a:endParaRPr lang="es-MX" sz="12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12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MX" sz="1200" dirty="0">
                <a:latin typeface="Arial Narrow" panose="020B060602020203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MX" sz="1200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-520700" y="994605"/>
            <a:ext cx="2790825" cy="836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900"/>
              </a:lnSpc>
            </a:pPr>
            <a:r>
              <a:rPr lang="es-MX" sz="2800" b="1" dirty="0">
                <a:solidFill>
                  <a:srgbClr val="5FA13D"/>
                </a:solidFill>
                <a:latin typeface="Arial" panose="020B0604020202020204" pitchFamily="34" charset="0"/>
                <a:ea typeface="Gotham Bold" charset="0"/>
                <a:cs typeface="Arial" panose="020B0604020202020204" pitchFamily="34" charset="0"/>
              </a:rPr>
              <a:t>Alumbrado Publico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81000" y="3462737"/>
            <a:ext cx="11391900" cy="49174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s-MX" sz="1400" b="1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MX" sz="1800" b="1" dirty="0">
                <a:solidFill>
                  <a:srgbClr val="7030A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	VISIÓN </a:t>
            </a:r>
            <a:r>
              <a:rPr lang="es-MX" sz="1800" b="1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2040</a:t>
            </a:r>
          </a:p>
          <a:p>
            <a:pPr lvl="1" defTabSz="357188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Integrar un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servicio de alumbrado publico de bajo consumo energético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e iniciar el desarrollo del mismo con servicios de medición lumínica asociadas a las necesidades de los flujos vehiculares y peatonales</a:t>
            </a:r>
          </a:p>
          <a:p>
            <a:pPr lvl="1" defTabSz="357188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endParaRPr lang="es-MX" sz="14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MX" sz="1800" b="1" dirty="0">
                <a:solidFill>
                  <a:srgbClr val="7030A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	MISIÓN </a:t>
            </a:r>
            <a:r>
              <a:rPr lang="es-MX" sz="1800" b="1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2040 </a:t>
            </a:r>
          </a:p>
          <a:p>
            <a:pPr lvl="1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Contar con un servicio de alumbrado público en la red vial primaria con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tecnología LED en un 100% </a:t>
            </a:r>
          </a:p>
          <a:p>
            <a:pPr lvl="1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Incorporar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sistemas de control lumínico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automatizado en vialidades especificas de la red vial primaria </a:t>
            </a:r>
          </a:p>
          <a:p>
            <a:pPr lvl="1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Desarrollar programa de actualización y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capacitación para el uso de tecnología LED</a:t>
            </a:r>
          </a:p>
          <a:p>
            <a:pPr lvl="1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Aprovechamiento optimo de las instalaciones del laboratorio de alumbrado público 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para el desarrollo del servicio y capacitación tecnológica en la materia</a:t>
            </a:r>
          </a:p>
          <a:p>
            <a:pPr lvl="1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Emitir la normatividad y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lineamientos para el servicio de alumbrado público en la Ciudad de México</a:t>
            </a:r>
          </a:p>
          <a:p>
            <a:pPr lvl="1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Preparación técnica y normativa para </a:t>
            </a:r>
            <a:r>
              <a:rPr lang="es-MX" sz="1400" b="1" dirty="0" err="1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telegestión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 </a:t>
            </a:r>
          </a:p>
          <a:p>
            <a:pPr lvl="1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endParaRPr lang="es-MX" sz="1400" b="1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  </a:t>
            </a:r>
          </a:p>
          <a:p>
            <a:pPr marL="0" indent="0">
              <a:spcBef>
                <a:spcPts val="0"/>
              </a:spcBef>
              <a:buNone/>
            </a:pPr>
            <a:endParaRPr lang="es-MX" sz="12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12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12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12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s-MX" sz="12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s-MX" sz="12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s-MX" sz="12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12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12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1200" dirty="0">
              <a:latin typeface="Arial Narrow" panose="020B060602020203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s-MX" sz="12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</a:pPr>
            <a:endParaRPr lang="es-MX" sz="12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</a:pPr>
            <a:endParaRPr lang="es-MX" sz="12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12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MX" sz="1200" dirty="0">
                <a:latin typeface="Arial Narrow" panose="020B060602020203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MX" sz="1200" dirty="0">
                <a:latin typeface="Arial Narrow" panose="020B0606020202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6815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dondear rectángulo de esquina sencilla 1"/>
          <p:cNvSpPr/>
          <p:nvPr/>
        </p:nvSpPr>
        <p:spPr>
          <a:xfrm>
            <a:off x="2270125" y="994605"/>
            <a:ext cx="9798050" cy="3272595"/>
          </a:xfrm>
          <a:prstGeom prst="round1Rect">
            <a:avLst>
              <a:gd name="adj" fmla="val 14339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A7CA-49F8-1345-BA0F-B0CCA35CE9B1}" type="slidenum">
              <a:rPr lang="es-ES_tradnl" smtClean="0"/>
              <a:t>14</a:t>
            </a:fld>
            <a:endParaRPr lang="es-ES_tradnl"/>
          </a:p>
        </p:txBody>
      </p:sp>
      <p:sp>
        <p:nvSpPr>
          <p:cNvPr id="6" name="Rectángulo 5"/>
          <p:cNvSpPr/>
          <p:nvPr/>
        </p:nvSpPr>
        <p:spPr>
          <a:xfrm>
            <a:off x="0" y="6768352"/>
            <a:ext cx="12192000" cy="89647"/>
          </a:xfrm>
          <a:prstGeom prst="rect">
            <a:avLst/>
          </a:prstGeom>
          <a:solidFill>
            <a:srgbClr val="24A8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124075" y="808468"/>
            <a:ext cx="10067925" cy="34587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s-MX" sz="1400" b="1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MX" sz="1800" b="1" dirty="0">
                <a:solidFill>
                  <a:srgbClr val="7030A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	ACCIONES </a:t>
            </a:r>
            <a:r>
              <a:rPr lang="es-MX" sz="1800" b="1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2024 </a:t>
            </a:r>
          </a:p>
          <a:p>
            <a:pPr lvl="1" defTabSz="357188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Elaborar un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inventario único de puntos de luz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, captando las características de la infraestructura de alumbrado público en la red vial primaria.</a:t>
            </a:r>
          </a:p>
          <a:p>
            <a:pPr lvl="1" defTabSz="357188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Desarrollar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estrategias para protección y resguardo del cableado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 y acometida eléctrica con el objetivo de evitar el robo en lugares críticos.</a:t>
            </a:r>
          </a:p>
          <a:p>
            <a:pPr lvl="1" defTabSz="357188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Establecer criterios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y características técnicas en la instalación de luminarias que se orienten a dar continuidad, homogeneidad y ordenamiento para un alto valor perceptivo</a:t>
            </a:r>
          </a:p>
          <a:p>
            <a:pPr lvl="1" defTabSz="357188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Fomentar el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reciclaje de luminarias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con el fin de reducir costos de equipos nuevos, garantizando las mismas condiciones de imagen, operación y funcionalidad.</a:t>
            </a:r>
          </a:p>
          <a:p>
            <a:pPr lvl="1" defTabSz="357188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Sustitución de luminarias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 menor rendimiento por equipos LED de última generación, con el fin de alcanzar el 50% (aprox. 340,000 luminarias)</a:t>
            </a:r>
          </a:p>
          <a:p>
            <a:pPr lvl="1" defTabSz="357188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Realizar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pruebas periódicas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para promover y establecer bases para sistemas de </a:t>
            </a:r>
            <a:r>
              <a:rPr lang="es-MX" sz="1400" dirty="0" err="1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telegestión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 del alumbrado público.</a:t>
            </a:r>
          </a:p>
          <a:p>
            <a:pPr lvl="1" defTabSz="357188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Retiro de todo el mobiliario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 alumbrado público, bases y cimentaciones en desuso u obsoletas.</a:t>
            </a:r>
          </a:p>
          <a:p>
            <a:pPr lvl="1" defTabSz="357188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Fortalecer la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participación del laboratorio de alumbrado público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en licitaciones de procesos internos y externos de la Ciudad de México</a:t>
            </a:r>
            <a:r>
              <a:rPr lang="es-MX" sz="18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	</a:t>
            </a:r>
            <a:endParaRPr lang="es-MX" sz="12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12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s-MX" sz="12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s-MX" sz="12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s-MX" sz="12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12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12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1200" dirty="0">
              <a:latin typeface="Arial Narrow" panose="020B060602020203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s-MX" sz="12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</a:pPr>
            <a:endParaRPr lang="es-MX" sz="12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</a:pPr>
            <a:endParaRPr lang="es-MX" sz="12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12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MX" sz="1200" dirty="0">
                <a:latin typeface="Arial Narrow" panose="020B060602020203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MX" sz="1200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-520700" y="994605"/>
            <a:ext cx="2790825" cy="836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900"/>
              </a:lnSpc>
            </a:pPr>
            <a:r>
              <a:rPr lang="es-MX" sz="2800" b="1" dirty="0">
                <a:solidFill>
                  <a:srgbClr val="5FA13D"/>
                </a:solidFill>
                <a:latin typeface="Arial" panose="020B0604020202020204" pitchFamily="34" charset="0"/>
                <a:ea typeface="Gotham Bold" charset="0"/>
                <a:cs typeface="Arial" panose="020B0604020202020204" pitchFamily="34" charset="0"/>
              </a:rPr>
              <a:t>Alumbrado Publico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66725" y="4112260"/>
            <a:ext cx="11391900" cy="34587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s-MX" sz="1400" b="1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MX" sz="1800" b="1" dirty="0">
                <a:solidFill>
                  <a:srgbClr val="7030A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	ACCIONES </a:t>
            </a:r>
            <a:r>
              <a:rPr lang="es-MX" sz="1800" b="1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2040 </a:t>
            </a:r>
          </a:p>
          <a:p>
            <a:pPr lvl="1" defTabSz="357188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Certificación del personal de laboratorio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en realización de pruebas de alumbrado público y en el uso nuevas tecnologías.</a:t>
            </a:r>
          </a:p>
          <a:p>
            <a:pPr lvl="1" defTabSz="357188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Desarrollar sistemas de </a:t>
            </a:r>
            <a:r>
              <a:rPr lang="es-MX" sz="1400" b="1" dirty="0" err="1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telegestión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para atender necesidades específicas de información para el monitoreo de servicios urbanos, considerando las tecnologías más destacadas y que han probado su eficiencia.</a:t>
            </a:r>
          </a:p>
          <a:p>
            <a:pPr lvl="1" defTabSz="357188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Promover la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coordinación entre Alcaldías y SOBSE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para la instalación de equipos homogéneos y complementarios que estandaricen los nuevos sistemas de alumbrado público.</a:t>
            </a:r>
          </a:p>
          <a:p>
            <a:pPr lvl="1" defTabSz="357188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Promover el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uso de materiales reciclables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en la fabricación de luminarias y mobiliario para el alumbrado público.</a:t>
            </a:r>
          </a:p>
          <a:p>
            <a:pPr lvl="1" defTabSz="357188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Desarrollar un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programa para la sustitución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 instalaciones aéreas por subterráneas.</a:t>
            </a:r>
          </a:p>
          <a:p>
            <a:pPr lvl="1" defTabSz="357188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Sustitución de luminarias de menor rendimiento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por equipos LED de última generación, con el fin de alcanzar el 100% (aprox. 680,000 luminarias)</a:t>
            </a:r>
          </a:p>
          <a:p>
            <a:pPr lvl="1" defTabSz="357188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Establecer lineamientos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, criterios y acciones con el suministrador del servicio de energía eléctrica para la reducción  del consumo de energía.</a:t>
            </a:r>
            <a:r>
              <a:rPr lang="es-MX" sz="18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	</a:t>
            </a:r>
            <a:endParaRPr lang="es-MX" sz="12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12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s-MX" sz="12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s-MX" sz="12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s-MX" sz="12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12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12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1200" dirty="0">
              <a:latin typeface="Arial Narrow" panose="020B060602020203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s-MX" sz="12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</a:pPr>
            <a:endParaRPr lang="es-MX" sz="12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</a:pPr>
            <a:endParaRPr lang="es-MX" sz="12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12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MX" sz="1200" dirty="0">
                <a:latin typeface="Arial Narrow" panose="020B060602020203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MX" sz="1200" dirty="0">
                <a:latin typeface="Arial Narrow" panose="020B0606020202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1303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dondear rectángulo de esquina sencilla 1"/>
          <p:cNvSpPr/>
          <p:nvPr/>
        </p:nvSpPr>
        <p:spPr>
          <a:xfrm flipV="1">
            <a:off x="874713" y="3462737"/>
            <a:ext cx="10898187" cy="2893612"/>
          </a:xfrm>
          <a:prstGeom prst="round1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A7CA-49F8-1345-BA0F-B0CCA35CE9B1}" type="slidenum">
              <a:rPr lang="es-ES_tradnl" smtClean="0"/>
              <a:t>15</a:t>
            </a:fld>
            <a:endParaRPr lang="es-ES_tradnl"/>
          </a:p>
        </p:txBody>
      </p:sp>
      <p:sp>
        <p:nvSpPr>
          <p:cNvPr id="6" name="Rectángulo 5"/>
          <p:cNvSpPr/>
          <p:nvPr/>
        </p:nvSpPr>
        <p:spPr>
          <a:xfrm>
            <a:off x="0" y="6768352"/>
            <a:ext cx="12192000" cy="89647"/>
          </a:xfrm>
          <a:prstGeom prst="rect">
            <a:avLst/>
          </a:prstGeom>
          <a:solidFill>
            <a:srgbClr val="24A8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400302" y="808468"/>
            <a:ext cx="9477372" cy="24681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s-MX" sz="1400" b="1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MX" sz="1800" b="1" dirty="0">
                <a:solidFill>
                  <a:srgbClr val="7030A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	VISIÓN </a:t>
            </a:r>
            <a:r>
              <a:rPr lang="es-MX" sz="1800" b="1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2024 </a:t>
            </a:r>
          </a:p>
          <a:p>
            <a:pPr lvl="1" defTabSz="357188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Incorporar tecnologías de vanguardia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para el mejoramiento de los procesos operativos de las áreas verdes de la Red Vial Primaria, parques y espacios públicos para garantizar su sustentabilidad </a:t>
            </a:r>
          </a:p>
          <a:p>
            <a:pPr lvl="1" defTabSz="357188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Fortalecer la participación ciudadana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para el cuidado y atención de las áreas verdes, </a:t>
            </a:r>
            <a:r>
              <a:rPr lang="es-MX" sz="1400" dirty="0" err="1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jardinadas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 y espacios públicos </a:t>
            </a:r>
          </a:p>
          <a:p>
            <a:pPr lvl="1" defTabSz="357188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Desarrollar esquemas de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trabajo conjunto con las alcaldías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y dependencias federales y locales para estandarizar la atención a las áreas verdes de la Ciudad de México y evitar la transmisión de plagas y enfermedades </a:t>
            </a:r>
          </a:p>
          <a:p>
            <a:pPr lvl="1" defTabSz="357188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Diseñar e implementar áreas verdes y jardines lineales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para ofrecer un tránsito seguro, visible, ágil y sustentable a la población en general y principalmente a la población vulnerable.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MX" sz="18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	</a:t>
            </a:r>
            <a:endParaRPr lang="es-MX" sz="12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s-MX" sz="12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12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12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1200" dirty="0">
              <a:latin typeface="Arial Narrow" panose="020B060602020203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s-MX" sz="12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</a:pPr>
            <a:endParaRPr lang="es-MX" sz="12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</a:pPr>
            <a:endParaRPr lang="es-MX" sz="12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12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MX" sz="1200" dirty="0">
                <a:latin typeface="Arial Narrow" panose="020B060602020203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MX" sz="1200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-76200" y="994605"/>
            <a:ext cx="2346325" cy="836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900"/>
              </a:lnSpc>
            </a:pPr>
            <a:r>
              <a:rPr lang="es-MX" sz="2800" b="1" dirty="0">
                <a:solidFill>
                  <a:srgbClr val="5FA13D"/>
                </a:solidFill>
                <a:latin typeface="Arial" panose="020B0604020202020204" pitchFamily="34" charset="0"/>
                <a:ea typeface="Gotham Bold" charset="0"/>
                <a:cs typeface="Arial" panose="020B0604020202020204" pitchFamily="34" charset="0"/>
              </a:rPr>
              <a:t>Áreas Verdes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143000" y="3548462"/>
            <a:ext cx="10629900" cy="247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s-MX" sz="1400" b="1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MX" sz="1800" b="1" dirty="0">
                <a:solidFill>
                  <a:srgbClr val="7030A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	MISIÓN </a:t>
            </a:r>
            <a:r>
              <a:rPr lang="es-MX" sz="1800" b="1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2024 </a:t>
            </a:r>
          </a:p>
          <a:p>
            <a:pPr lvl="1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Lograr una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alta sobrevivencia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 la vegetación plantada por arriba  del 80%</a:t>
            </a:r>
          </a:p>
          <a:p>
            <a:pPr lvl="1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Integrar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corredores verdes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para mejorar la conservación de la biodiversidad</a:t>
            </a:r>
          </a:p>
          <a:p>
            <a:pPr lvl="1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Trabajar coordinadamente con CFE, PAOT, SEDEMA y Alcaldías 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para la atención de las áreas verdes de la Ciudad de México </a:t>
            </a:r>
          </a:p>
          <a:p>
            <a:pPr lvl="1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Fomentar la adopción de áreas verdes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en camellones por parte de vecinos y empresas </a:t>
            </a:r>
          </a:p>
          <a:p>
            <a:pPr lvl="1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Fortalecimiento del programa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Sembrando Parques en la red vial primaria y parques lineales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definidos como espacios públicos.</a:t>
            </a:r>
          </a:p>
          <a:p>
            <a:pPr lvl="1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Desarrollo de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senderos seguros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que con acciones integrales que proporcionen: seguridad, visibilidad, accesibilidad, conectividad y sustentabilidad a la infraestructura, y con ello mejoren la seguridad de los transeúntes y en particular de las mujeres, niñas (niños) y grupos vulnerables.</a:t>
            </a:r>
          </a:p>
          <a:p>
            <a:pPr lvl="1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Capacitación técnica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en el tema de arbolado urbano.</a:t>
            </a:r>
            <a:endParaRPr lang="es-MX" sz="1400" b="1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3455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dondear rectángulo de esquina sencilla 1"/>
          <p:cNvSpPr/>
          <p:nvPr/>
        </p:nvSpPr>
        <p:spPr>
          <a:xfrm flipV="1">
            <a:off x="2495550" y="3462737"/>
            <a:ext cx="9277350" cy="2893612"/>
          </a:xfrm>
          <a:prstGeom prst="round1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A7CA-49F8-1345-BA0F-B0CCA35CE9B1}" type="slidenum">
              <a:rPr lang="es-ES_tradnl" smtClean="0"/>
              <a:t>16</a:t>
            </a:fld>
            <a:endParaRPr lang="es-ES_tradnl"/>
          </a:p>
        </p:txBody>
      </p:sp>
      <p:sp>
        <p:nvSpPr>
          <p:cNvPr id="6" name="Rectángulo 5"/>
          <p:cNvSpPr/>
          <p:nvPr/>
        </p:nvSpPr>
        <p:spPr>
          <a:xfrm>
            <a:off x="0" y="6768352"/>
            <a:ext cx="12192000" cy="89647"/>
          </a:xfrm>
          <a:prstGeom prst="rect">
            <a:avLst/>
          </a:prstGeom>
          <a:solidFill>
            <a:srgbClr val="24A8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352677" y="797784"/>
            <a:ext cx="7629523" cy="19061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s-MX" sz="1400" b="1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MX" sz="1800" b="1" dirty="0">
                <a:solidFill>
                  <a:srgbClr val="7030A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	VISIÓN </a:t>
            </a:r>
            <a:r>
              <a:rPr lang="es-MX" sz="1800" b="1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2040 </a:t>
            </a:r>
            <a:endParaRPr lang="es-MX" sz="1800" dirty="0"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lvl="1" defTabSz="357188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Mejorar la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relación persona/área verde en la Ciudad de México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, para la conservación de la biodiversidad, mediante espacios funcionales, ambientales y ecológicos que preserven la flora y fauna de la región y la sana recreación.</a:t>
            </a:r>
          </a:p>
          <a:p>
            <a:pPr lvl="1" defTabSz="357188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Utilización de zonas de áreas verdes para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la recarga de acuíferos</a:t>
            </a:r>
          </a:p>
          <a:p>
            <a:pPr lvl="1" defTabSz="357188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Plantación madura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 especies arbóreas adecuadas a la ciudad sean o no endémicas o nativas. </a:t>
            </a:r>
          </a:p>
          <a:p>
            <a:pPr marL="457200" lvl="1" indent="0" defTabSz="357188">
              <a:spcBef>
                <a:spcPts val="0"/>
              </a:spcBef>
              <a:buClr>
                <a:srgbClr val="5FA13D"/>
              </a:buClr>
              <a:buNone/>
            </a:pPr>
            <a:endParaRPr lang="es-MX" sz="12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1200" dirty="0">
              <a:latin typeface="Arial Narrow" panose="020B060602020203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s-MX" sz="12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</a:pPr>
            <a:endParaRPr lang="es-MX" sz="12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</a:pPr>
            <a:endParaRPr lang="es-MX" sz="12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12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MX" sz="1200" dirty="0">
                <a:latin typeface="Arial Narrow" panose="020B060602020203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MX" sz="1200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-76200" y="994605"/>
            <a:ext cx="2346325" cy="836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900"/>
              </a:lnSpc>
            </a:pPr>
            <a:r>
              <a:rPr lang="es-MX" sz="2800" b="1" dirty="0">
                <a:solidFill>
                  <a:srgbClr val="5FA13D"/>
                </a:solidFill>
                <a:latin typeface="Arial" panose="020B0604020202020204" pitchFamily="34" charset="0"/>
                <a:ea typeface="Gotham Bold" charset="0"/>
                <a:cs typeface="Arial" panose="020B0604020202020204" pitchFamily="34" charset="0"/>
              </a:rPr>
              <a:t>Áreas Verdes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223293" y="3673874"/>
            <a:ext cx="8201025" cy="247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s-MX" sz="1400" b="1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MX" sz="1800" b="1" dirty="0">
                <a:solidFill>
                  <a:srgbClr val="7030A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	MISIÓN </a:t>
            </a:r>
            <a:r>
              <a:rPr lang="es-MX" sz="1800" b="1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2040 </a:t>
            </a:r>
          </a:p>
          <a:p>
            <a:pPr lvl="1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Conclusión del programa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 sustitución de arbolado y ubicación espacial favorable para su desarrollo</a:t>
            </a:r>
          </a:p>
          <a:p>
            <a:pPr lvl="1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Saneamiento y reforestación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 forma planificada</a:t>
            </a:r>
          </a:p>
          <a:p>
            <a:pPr lvl="1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Desarrollo de programas de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educación ambiental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en coordinación con SEDEMA para la concientización de la población respecto a la importancia de las áreas verdes</a:t>
            </a:r>
          </a:p>
          <a:p>
            <a:pPr lvl="1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Adaptación a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tecnología sustentable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en el desarrollo de trabajos en las áreas verdes.</a:t>
            </a:r>
          </a:p>
          <a:p>
            <a:pPr lvl="1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Certificación técnica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para la atención de las áreas verdes.</a:t>
            </a:r>
            <a:endParaRPr lang="es-MX" sz="1400" b="1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45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dondear rectángulo de esquina sencilla 1"/>
          <p:cNvSpPr/>
          <p:nvPr/>
        </p:nvSpPr>
        <p:spPr>
          <a:xfrm>
            <a:off x="6095999" y="1362703"/>
            <a:ext cx="5972175" cy="4361821"/>
          </a:xfrm>
          <a:prstGeom prst="round1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A7CA-49F8-1345-BA0F-B0CCA35CE9B1}" type="slidenum">
              <a:rPr lang="es-ES_tradnl" smtClean="0"/>
              <a:t>17</a:t>
            </a:fld>
            <a:endParaRPr lang="es-ES_tradnl"/>
          </a:p>
        </p:txBody>
      </p:sp>
      <p:sp>
        <p:nvSpPr>
          <p:cNvPr id="6" name="Rectángulo 5"/>
          <p:cNvSpPr/>
          <p:nvPr/>
        </p:nvSpPr>
        <p:spPr>
          <a:xfrm>
            <a:off x="0" y="6768352"/>
            <a:ext cx="12192000" cy="89647"/>
          </a:xfrm>
          <a:prstGeom prst="rect">
            <a:avLst/>
          </a:prstGeom>
          <a:solidFill>
            <a:srgbClr val="24A8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57178" y="1796908"/>
            <a:ext cx="5048248" cy="19061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s-MX" sz="1400" b="1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MX" sz="1800" b="1" dirty="0">
                <a:solidFill>
                  <a:srgbClr val="7030A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	ACCIONES </a:t>
            </a:r>
            <a:r>
              <a:rPr lang="es-MX" sz="1800" b="1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2024 </a:t>
            </a:r>
            <a:endParaRPr lang="es-MX" sz="1800" dirty="0"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lvl="1" defTabSz="357188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Coordinación entre dependencias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para evitar malas prácticas de poda (SEDEMA-SOBSE-CFE-PAOT)</a:t>
            </a:r>
          </a:p>
          <a:p>
            <a:pPr lvl="1" defTabSz="357188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Cambio paulatino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 herramientas que trabajan con gasolina por tecnologías más amigables con el ambiente, como tecnologías eléctricas..</a:t>
            </a:r>
          </a:p>
          <a:p>
            <a:pPr lvl="1" defTabSz="357188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b="1" dirty="0" err="1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Biojardineras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 en áreas las que hay descargas (parques y plazas)</a:t>
            </a:r>
          </a:p>
          <a:p>
            <a:pPr lvl="1" defTabSz="357188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Diseño de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sistemas de riego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utilizando la red hidráulica existente adaptando y proponiendo nuevas</a:t>
            </a:r>
          </a:p>
          <a:p>
            <a:pPr lvl="1" defTabSz="357188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Adquisición de maquinaria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para trasplante de árboles</a:t>
            </a:r>
          </a:p>
          <a:p>
            <a:pPr lvl="1" defTabSz="357188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Desarrollo de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Programa de Educación Ambiental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en coordinación con SEDEMA, en sitios de trabajo para la concientización de la población respecto de la importancia de las áreas verdes</a:t>
            </a:r>
            <a:endParaRPr lang="es-MX" sz="1200" dirty="0">
              <a:latin typeface="Arial Narrow" panose="020B060602020203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s-MX" sz="12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</a:pPr>
            <a:endParaRPr lang="es-MX" sz="12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</a:pPr>
            <a:endParaRPr lang="es-MX" sz="12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12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MX" sz="1200" dirty="0">
                <a:latin typeface="Arial Narrow" panose="020B060602020203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MX" sz="1200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-76200" y="994605"/>
            <a:ext cx="2346325" cy="836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900"/>
              </a:lnSpc>
            </a:pPr>
            <a:r>
              <a:rPr lang="es-MX" sz="2800" b="1" dirty="0">
                <a:solidFill>
                  <a:srgbClr val="5FA13D"/>
                </a:solidFill>
                <a:latin typeface="Arial" panose="020B0604020202020204" pitchFamily="34" charset="0"/>
                <a:ea typeface="Gotham Bold" charset="0"/>
                <a:cs typeface="Arial" panose="020B0604020202020204" pitchFamily="34" charset="0"/>
              </a:rPr>
              <a:t>Áreas Verdes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095999" y="1796908"/>
            <a:ext cx="5815807" cy="247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s-MX" sz="1400" b="1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MX" sz="1800" b="1" dirty="0">
                <a:solidFill>
                  <a:srgbClr val="7030A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	ACCIONES </a:t>
            </a:r>
            <a:r>
              <a:rPr lang="es-MX" sz="1800" b="1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2040 </a:t>
            </a:r>
          </a:p>
          <a:p>
            <a:pPr lvl="1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Creación de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más espacios verdes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, disminuir los efectos de cambio climático, recuperar la biodiversidad y reducir contaminantes </a:t>
            </a:r>
          </a:p>
          <a:p>
            <a:pPr lvl="1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La mejora permanente de los sistemas e instrumentos que garanticen el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oportuno mantenimiento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y ampliación de las áreas verdes.</a:t>
            </a:r>
          </a:p>
          <a:p>
            <a:pPr lvl="1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Desarrollar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diagnóstico de condiciones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 los sujetos arbóreos, arbustos y plantas</a:t>
            </a:r>
          </a:p>
          <a:p>
            <a:pPr lvl="1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Adquisición de tecnología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 punta para la caracterización de especies y evaluación de su estado de salud vía remota</a:t>
            </a:r>
          </a:p>
          <a:p>
            <a:pPr lvl="1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Desarrollo de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normatividad para la planeación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, diseño, conservación y mantenimiento de áreas verdes</a:t>
            </a:r>
          </a:p>
        </p:txBody>
      </p:sp>
    </p:spTree>
    <p:extLst>
      <p:ext uri="{BB962C8B-B14F-4D97-AF65-F5344CB8AC3E}">
        <p14:creationId xmlns:p14="http://schemas.microsoft.com/office/powerpoint/2010/main" val="2516643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A7CA-49F8-1345-BA0F-B0CCA35CE9B1}" type="slidenum">
              <a:rPr lang="es-ES_tradnl" smtClean="0"/>
              <a:t>18</a:t>
            </a:fld>
            <a:endParaRPr lang="es-ES_tradnl"/>
          </a:p>
        </p:txBody>
      </p:sp>
      <p:sp>
        <p:nvSpPr>
          <p:cNvPr id="6" name="Rectángulo 5"/>
          <p:cNvSpPr/>
          <p:nvPr/>
        </p:nvSpPr>
        <p:spPr>
          <a:xfrm>
            <a:off x="0" y="6768352"/>
            <a:ext cx="12192000" cy="89647"/>
          </a:xfrm>
          <a:prstGeom prst="rect">
            <a:avLst/>
          </a:prstGeom>
          <a:solidFill>
            <a:srgbClr val="24A8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44444" y="2026753"/>
            <a:ext cx="5232432" cy="49174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s-MX" sz="1400" b="1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MX" sz="1800" b="1" dirty="0">
                <a:solidFill>
                  <a:srgbClr val="7030A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	VISIÓN </a:t>
            </a:r>
            <a:r>
              <a:rPr lang="es-MX" sz="1800" b="1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2024 </a:t>
            </a:r>
          </a:p>
          <a:p>
            <a:pPr lvl="1" defTabSz="357188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Participación en el establecimiento de n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uevos mecanismos de manejo y control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 orientados a la valorización de los residuos en el contexto de una economía circular para revertir la forma en que se han manejado los residuos sólidos</a:t>
            </a:r>
          </a:p>
          <a:p>
            <a:pPr lvl="1" defTabSz="357188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Desarrollo de una demanda de bienes de consumo reciclado del gobierno de la Ciudad de México para su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utilización en el equipamiento e infraestructura urbana.</a:t>
            </a:r>
          </a:p>
          <a:p>
            <a:pPr lvl="1" defTabSz="357188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Iniciar la generación de combustibles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derivados de los residuos orgánicos para atender necesidades energéticas de la Ciudad de México o terceros.</a:t>
            </a:r>
          </a:p>
          <a:p>
            <a:pPr lvl="1" defTabSz="357188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Desarrollar sistemas de generación de electricidad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que aprovechen los recursos energéticos acumulados en los sitios de disposición final. 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-114300" y="994605"/>
            <a:ext cx="2514600" cy="1208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900"/>
              </a:lnSpc>
            </a:pPr>
            <a:r>
              <a:rPr lang="es-MX" sz="2800" b="1" dirty="0">
                <a:solidFill>
                  <a:srgbClr val="5FA13D"/>
                </a:solidFill>
                <a:latin typeface="Arial" panose="020B0604020202020204" pitchFamily="34" charset="0"/>
                <a:ea typeface="Gotham Bold" charset="0"/>
                <a:cs typeface="Arial" panose="020B0604020202020204" pitchFamily="34" charset="0"/>
              </a:rPr>
              <a:t>Manejo de los Residuos Sólidos</a:t>
            </a:r>
          </a:p>
        </p:txBody>
      </p:sp>
      <p:sp>
        <p:nvSpPr>
          <p:cNvPr id="10" name="Redondear rectángulo de esquina del mismo lado 9"/>
          <p:cNvSpPr/>
          <p:nvPr/>
        </p:nvSpPr>
        <p:spPr>
          <a:xfrm rot="5400000">
            <a:off x="6309437" y="680167"/>
            <a:ext cx="5105399" cy="5973924"/>
          </a:xfrm>
          <a:prstGeom prst="round2SameRect">
            <a:avLst>
              <a:gd name="adj1" fmla="val 10289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5972175" y="1500403"/>
            <a:ext cx="5495925" cy="49174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s-MX" sz="1400" b="1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MX" sz="1800" b="1" dirty="0">
                <a:solidFill>
                  <a:srgbClr val="7030A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	MISIÓN </a:t>
            </a:r>
            <a:r>
              <a:rPr lang="es-MX" sz="1800" b="1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2024 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Mejoramiento de la infraestructura y equipamiento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en la diferentes etapas del manejo de residuos sólidos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Desarrollo y operación de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infraestructura para el reciclaje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y valorización.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Participación y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coordinación con otras entidades de gobierno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en la investigación, análisis e implementación de nuevas tecnologías para el manejo de residuos sólidos.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Colaboración académica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para la implementación de nuevas tecnologías para la valorización de residuos orgánicos.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Colaboración institucional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para la implementación de tecnologías para el tratamiento de residuos sólidos con participación del sector privado. 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Concluir la clausura y saneamiento del relleno sanitario Bordo Poniente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, incluyendo el aprovechamiento de biogás para la generación de energía eléctrica y la incorporación de un sistema de energía solar. 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Capacitación técnica y operativa del personal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para el mejoramiento de los servicios.</a:t>
            </a:r>
            <a:endParaRPr lang="es-MX" sz="1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4049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A7CA-49F8-1345-BA0F-B0CCA35CE9B1}" type="slidenum">
              <a:rPr lang="es-ES_tradnl" smtClean="0"/>
              <a:t>19</a:t>
            </a:fld>
            <a:endParaRPr lang="es-ES_tradnl"/>
          </a:p>
        </p:txBody>
      </p:sp>
      <p:sp>
        <p:nvSpPr>
          <p:cNvPr id="6" name="Rectángulo 5"/>
          <p:cNvSpPr/>
          <p:nvPr/>
        </p:nvSpPr>
        <p:spPr>
          <a:xfrm>
            <a:off x="0" y="6768352"/>
            <a:ext cx="12192000" cy="89647"/>
          </a:xfrm>
          <a:prstGeom prst="rect">
            <a:avLst/>
          </a:prstGeom>
          <a:solidFill>
            <a:srgbClr val="24A8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6296025" y="2594830"/>
            <a:ext cx="5219700" cy="29573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MX" sz="1800" b="1" dirty="0">
                <a:solidFill>
                  <a:srgbClr val="7030A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MISIÓN </a:t>
            </a:r>
            <a:r>
              <a:rPr lang="es-MX" sz="1800" b="1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2040 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Desarrollo y coordinación con otras entidades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 gobierno para la realización de campañas de sensibilización a la población para fomentar la participación ciudadana en el manejo de los residuos sólidos.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Modernizar los servicios del manejo de los residuos sólidos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en todas sus etapas, utilizando tecnología de vanguardia y fortaleciendo la infraestructura y equipamiento.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Desarrollar sistemas integrados de transferencia, selección y aprovechamiento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de residuos sólidos para fomentar el reciclaje. 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Implementar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sistemas sustentables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e independientes de disposición final considerando la poca cantidad y características inertes de los  residuos a disponer.</a:t>
            </a:r>
            <a:endParaRPr lang="es-MX" sz="1200" dirty="0">
              <a:latin typeface="Arial Narrow" panose="020B060602020203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-114300" y="994605"/>
            <a:ext cx="2514600" cy="1208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900"/>
              </a:lnSpc>
            </a:pPr>
            <a:r>
              <a:rPr lang="es-MX" sz="2800" b="1" dirty="0">
                <a:solidFill>
                  <a:srgbClr val="5FA13D"/>
                </a:solidFill>
                <a:latin typeface="Arial" panose="020B0604020202020204" pitchFamily="34" charset="0"/>
                <a:ea typeface="Gotham Bold" charset="0"/>
                <a:cs typeface="Arial" panose="020B0604020202020204" pitchFamily="34" charset="0"/>
              </a:rPr>
              <a:t>Manejo de los Residuos Sólidos</a:t>
            </a:r>
          </a:p>
        </p:txBody>
      </p:sp>
      <p:sp>
        <p:nvSpPr>
          <p:cNvPr id="9" name="Redondear rectángulo de esquina del mismo lado 8"/>
          <p:cNvSpPr/>
          <p:nvPr/>
        </p:nvSpPr>
        <p:spPr>
          <a:xfrm rot="16200000" flipH="1">
            <a:off x="1070276" y="1292529"/>
            <a:ext cx="4153724" cy="5973924"/>
          </a:xfrm>
          <a:prstGeom prst="round2SameRect">
            <a:avLst>
              <a:gd name="adj1" fmla="val 10289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4123" y="2376986"/>
            <a:ext cx="5145102" cy="35189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MX" sz="1800" b="1" dirty="0">
                <a:solidFill>
                  <a:srgbClr val="7030A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	VISIÓN </a:t>
            </a:r>
            <a:r>
              <a:rPr lang="es-MX" sz="1800" b="1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2040 </a:t>
            </a:r>
          </a:p>
          <a:p>
            <a:pPr lvl="1" defTabSz="357188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El manejo de los residuos sólidos mantiene un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alto grado de participación ciudadana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 para implementar un sistema de selección adecuado para procesar el 100% de los residuos reciclables y de los residuos orgánicos, dejando solo los inertes no aprovechables para la disposición final.</a:t>
            </a:r>
          </a:p>
          <a:p>
            <a:pPr lvl="1" defTabSz="357188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Modernización de los sistemas de recolección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acordes a las necesidades de la población.</a:t>
            </a:r>
          </a:p>
          <a:p>
            <a:pPr lvl="1" defTabSz="357188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Modernización del sistema de transferencia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y su integración con plantas de selección y tratamiento.</a:t>
            </a:r>
          </a:p>
          <a:p>
            <a:pPr lvl="1" defTabSz="357188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Modernización de los sistemas de barrido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en vialidades primarias y secundarias incorporando esquemas de vanguardia automatizados y mecanizados.</a:t>
            </a:r>
          </a:p>
          <a:p>
            <a:pPr lvl="1" defTabSz="357188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Erradicación de tiraderos clandestinos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derivado de las acciones oportunas de recolección y la amplia participación ciudadana.</a:t>
            </a:r>
          </a:p>
        </p:txBody>
      </p:sp>
    </p:spTree>
    <p:extLst>
      <p:ext uri="{BB962C8B-B14F-4D97-AF65-F5344CB8AC3E}">
        <p14:creationId xmlns:p14="http://schemas.microsoft.com/office/powerpoint/2010/main" val="2072640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A7CA-49F8-1345-BA0F-B0CCA35CE9B1}" type="slidenum">
              <a:rPr lang="es-ES_tradnl" smtClean="0"/>
              <a:t>2</a:t>
            </a:fld>
            <a:endParaRPr lang="es-ES_tradnl"/>
          </a:p>
        </p:txBody>
      </p:sp>
      <p:sp>
        <p:nvSpPr>
          <p:cNvPr id="6" name="Rectángulo 5"/>
          <p:cNvSpPr/>
          <p:nvPr/>
        </p:nvSpPr>
        <p:spPr>
          <a:xfrm>
            <a:off x="0" y="6768352"/>
            <a:ext cx="12192000" cy="89647"/>
          </a:xfrm>
          <a:prstGeom prst="rect">
            <a:avLst/>
          </a:prstGeom>
          <a:solidFill>
            <a:srgbClr val="24A8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045652" y="1131678"/>
            <a:ext cx="4100696" cy="897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s-MX" sz="3600" b="1" dirty="0">
                <a:solidFill>
                  <a:srgbClr val="24A836"/>
                </a:solidFill>
                <a:latin typeface="Arial" panose="020B0604020202020204" pitchFamily="34" charset="0"/>
                <a:ea typeface="Gotham Bold" charset="0"/>
                <a:cs typeface="Arial" panose="020B0604020202020204" pitchFamily="34" charset="0"/>
              </a:rPr>
              <a:t>INDICE </a:t>
            </a:r>
            <a:endParaRPr lang="es-MX" sz="1800" b="1" dirty="0">
              <a:latin typeface="Arial Narrow" panose="020B0606020202030204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259427" y="2152569"/>
            <a:ext cx="6856497" cy="31828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s-MX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Diagnóstico al inicio de la gestión </a:t>
            </a:r>
          </a:p>
          <a:p>
            <a:pPr marL="857250" lvl="1" indent="-4572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s-MX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Servicios Urbanos</a:t>
            </a:r>
          </a:p>
          <a:p>
            <a:pPr marL="857250" lvl="1" indent="-4572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s-MX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 Vial Primaria</a:t>
            </a:r>
          </a:p>
          <a:p>
            <a:pPr marL="1257300" lvl="2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MX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Pavimentos</a:t>
            </a:r>
          </a:p>
          <a:p>
            <a:pPr marL="1257300" lvl="2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MX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Señalamiento y Mobiliario Urbano </a:t>
            </a:r>
          </a:p>
          <a:p>
            <a:pPr marL="1257300" lvl="2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MX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Alumbrado Público</a:t>
            </a:r>
          </a:p>
          <a:p>
            <a:pPr marL="1257300" lvl="2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MX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Áreas Verdes</a:t>
            </a:r>
          </a:p>
          <a:p>
            <a:pPr marL="1257300" lvl="2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MX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Limpieza Urbana </a:t>
            </a:r>
          </a:p>
          <a:p>
            <a:pPr marL="1257300" lvl="2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MX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Residuos sólidos 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s-MX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Visión y Misión  2024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s-MX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Visión y Misión  2040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s-MX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otham Bold" charset="0"/>
                <a:cs typeface="Arial" panose="020B0604020202020204" pitchFamily="34" charset="0"/>
              </a:rPr>
              <a:t>Acciones 2024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MX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MX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18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0" y="2294021"/>
            <a:ext cx="2018797" cy="202130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45829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A7CA-49F8-1345-BA0F-B0CCA35CE9B1}" type="slidenum">
              <a:rPr lang="es-ES_tradnl" smtClean="0"/>
              <a:t>20</a:t>
            </a:fld>
            <a:endParaRPr lang="es-ES_tradnl"/>
          </a:p>
        </p:txBody>
      </p:sp>
      <p:sp>
        <p:nvSpPr>
          <p:cNvPr id="6" name="Rectángulo 5"/>
          <p:cNvSpPr/>
          <p:nvPr/>
        </p:nvSpPr>
        <p:spPr>
          <a:xfrm>
            <a:off x="0" y="6916770"/>
            <a:ext cx="12192000" cy="89647"/>
          </a:xfrm>
          <a:prstGeom prst="rect">
            <a:avLst/>
          </a:prstGeom>
          <a:solidFill>
            <a:srgbClr val="24A8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0" y="2044120"/>
            <a:ext cx="5800725" cy="49174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MX" sz="1800" b="1" dirty="0">
                <a:solidFill>
                  <a:srgbClr val="7030A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	ACCIONES </a:t>
            </a:r>
            <a:r>
              <a:rPr lang="es-MX" sz="1800" b="1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2024 </a:t>
            </a:r>
          </a:p>
          <a:p>
            <a:pPr lvl="1" defTabSz="357188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Separación de residuos en el origen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para obtener un estimado de 4,000 ton/día de fracción orgánica, nivel de contaminación no mayor al 1%</a:t>
            </a:r>
          </a:p>
          <a:p>
            <a:pPr lvl="1" defTabSz="357188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Modernización del parque vehicular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 recolección: Desarrollo de programa estratégico para sustitución de vehículos de recolección con cero emisiones </a:t>
            </a:r>
          </a:p>
          <a:p>
            <a:pPr lvl="1" defTabSz="357188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Rediseño del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sistema de recolección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 residuos en Alcaldías, incluyendo servicio nocturno. </a:t>
            </a:r>
          </a:p>
          <a:p>
            <a:pPr lvl="1" defTabSz="357188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Modernización del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sistema de transferencia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, rehabilitación y mantenimiento mayor de las 11 estaciones de transferencia existentes.</a:t>
            </a:r>
          </a:p>
          <a:p>
            <a:pPr lvl="1" defTabSz="357188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Integración de una planta de selección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y recuperación de CDR y/o biodigestión en la estación de tratamiento Tlalpan, la cual se remodelara.</a:t>
            </a:r>
          </a:p>
          <a:p>
            <a:pPr lvl="1" defTabSz="357188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Construcción de 2 estaciones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 transferencia con plantas de selección integrada en la zonas sur-oriente y poniente.</a:t>
            </a:r>
          </a:p>
          <a:p>
            <a:pPr lvl="1" defTabSz="357188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Reingeniería del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proceso mecánico de selección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y mantenimiento mayor a 2 plantas de selección.</a:t>
            </a:r>
          </a:p>
          <a:p>
            <a:pPr lvl="1" defTabSz="357188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Incremento en la capacidad de planta de composta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 Bordo Poniente a 3,000 ton-día</a:t>
            </a:r>
          </a:p>
          <a:p>
            <a:pPr lvl="1" defTabSz="357188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Construcción de una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planta de biodigestión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modular</a:t>
            </a:r>
          </a:p>
          <a:p>
            <a:pPr lvl="1" defTabSz="357188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Construcción de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plantas de tratamiento de residuos inorgánicos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.</a:t>
            </a:r>
          </a:p>
          <a:p>
            <a:pPr lvl="1" defTabSz="357188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Desarrollo de un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proyecto de valorización de residuos sólidos orgánicos mediante carbonización hidrotermal</a:t>
            </a:r>
          </a:p>
        </p:txBody>
      </p:sp>
      <p:sp>
        <p:nvSpPr>
          <p:cNvPr id="8" name="Rectángulo 7"/>
          <p:cNvSpPr/>
          <p:nvPr/>
        </p:nvSpPr>
        <p:spPr>
          <a:xfrm>
            <a:off x="-114300" y="994605"/>
            <a:ext cx="2514600" cy="1208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900"/>
              </a:lnSpc>
            </a:pPr>
            <a:r>
              <a:rPr lang="es-MX" sz="2800" b="1" dirty="0">
                <a:solidFill>
                  <a:srgbClr val="5FA13D"/>
                </a:solidFill>
                <a:latin typeface="Arial" panose="020B0604020202020204" pitchFamily="34" charset="0"/>
                <a:ea typeface="Gotham Bold" charset="0"/>
                <a:cs typeface="Arial" panose="020B0604020202020204" pitchFamily="34" charset="0"/>
              </a:rPr>
              <a:t>Manejo de los Residuos Sólidos</a:t>
            </a:r>
          </a:p>
        </p:txBody>
      </p:sp>
      <p:sp>
        <p:nvSpPr>
          <p:cNvPr id="9" name="Redondear rectángulo de esquina del mismo lado 8"/>
          <p:cNvSpPr/>
          <p:nvPr/>
        </p:nvSpPr>
        <p:spPr>
          <a:xfrm rot="5400000">
            <a:off x="6309437" y="680167"/>
            <a:ext cx="5105399" cy="5973924"/>
          </a:xfrm>
          <a:prstGeom prst="round2SameRect">
            <a:avLst>
              <a:gd name="adj1" fmla="val 10289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5800725" y="1702986"/>
            <a:ext cx="5973925" cy="24749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MX" sz="1800" b="1" dirty="0">
                <a:solidFill>
                  <a:srgbClr val="7030A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	ACCIONES </a:t>
            </a:r>
            <a:r>
              <a:rPr lang="es-MX" sz="1800" b="1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2040 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Fomentar los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centros de acopio en colonias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estableciendo programas específicos de recuperación de subproductos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Separación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de toda la fracción orgánica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Programa permanente de vehículos de recolección que permita la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renovación del parque vehicular.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Rediseñar el sistema de recolección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para realizarlo de manera nocturna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Rehabilitación de las plantas de transferencia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integradas con sistemas de selección y tratamiento.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Reconversión de plantas de selección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en plantas de tratamiento de residuos inorgánicos.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Actualización del proceso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 la planta de composta Bordo Poniente (3,000 ton-día)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Establecimiento de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plantas de biodigestión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modulares para el resto de los residuos orgánicos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Aprovechamiento del 100%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 los residuos inorgánicos.</a:t>
            </a:r>
          </a:p>
          <a:p>
            <a:pPr lvl="1">
              <a:spcBef>
                <a:spcPts val="0"/>
              </a:spcBef>
              <a:buClr>
                <a:srgbClr val="5C9F39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Solo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disposición final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 residuos inertes no aprovechables</a:t>
            </a:r>
            <a:endParaRPr lang="es-MX" sz="1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8551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A7CA-49F8-1345-BA0F-B0CCA35CE9B1}" type="slidenum">
              <a:rPr lang="es-ES_tradnl" smtClean="0"/>
              <a:t>21</a:t>
            </a:fld>
            <a:endParaRPr lang="es-ES_tradnl"/>
          </a:p>
        </p:txBody>
      </p:sp>
      <p:sp>
        <p:nvSpPr>
          <p:cNvPr id="6" name="Rectángulo 5"/>
          <p:cNvSpPr/>
          <p:nvPr/>
        </p:nvSpPr>
        <p:spPr>
          <a:xfrm>
            <a:off x="0" y="6768352"/>
            <a:ext cx="12192000" cy="89647"/>
          </a:xfrm>
          <a:prstGeom prst="rect">
            <a:avLst/>
          </a:prstGeom>
          <a:solidFill>
            <a:srgbClr val="24A8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1" name="Rectángulo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4A83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" sz="4000" dirty="0">
              <a:latin typeface="Gotham"/>
              <a:cs typeface="Gotham"/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633" y="3086101"/>
            <a:ext cx="4378734" cy="68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036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A7CA-49F8-1345-BA0F-B0CCA35CE9B1}" type="slidenum">
              <a:rPr lang="es-ES_tradnl" smtClean="0"/>
              <a:t>3</a:t>
            </a:fld>
            <a:endParaRPr lang="es-ES_tradnl"/>
          </a:p>
        </p:txBody>
      </p:sp>
      <p:sp>
        <p:nvSpPr>
          <p:cNvPr id="6" name="Rectángulo 5"/>
          <p:cNvSpPr/>
          <p:nvPr/>
        </p:nvSpPr>
        <p:spPr>
          <a:xfrm>
            <a:off x="0" y="6768352"/>
            <a:ext cx="12192000" cy="89647"/>
          </a:xfrm>
          <a:prstGeom prst="rect">
            <a:avLst/>
          </a:prstGeom>
          <a:solidFill>
            <a:srgbClr val="24A8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326230" y="3108514"/>
            <a:ext cx="9539539" cy="897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MX" sz="3600" b="1" dirty="0">
                <a:solidFill>
                  <a:srgbClr val="24A836"/>
                </a:solidFill>
                <a:latin typeface="Arial" panose="020B0604020202020204" pitchFamily="34" charset="0"/>
                <a:ea typeface="Gotham Bold" charset="0"/>
                <a:cs typeface="Arial" panose="020B0604020202020204" pitchFamily="34" charset="0"/>
              </a:rPr>
              <a:t>DIAGNÓSTICO AL INICIO DE LA GESTIÓN</a:t>
            </a:r>
            <a:endParaRPr lang="es-MX" sz="16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1600" dirty="0">
              <a:latin typeface="Arial Narrow" panose="020B060602020203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s-MX" sz="10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</a:pPr>
            <a:endParaRPr lang="es-MX" sz="14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</a:pPr>
            <a:endParaRPr lang="es-MX" sz="16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MX" sz="16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MX" sz="1600" dirty="0">
                <a:latin typeface="Arial Narrow" panose="020B0606020202030204" pitchFamily="34" charset="0"/>
              </a:rPr>
              <a:t> </a:t>
            </a:r>
            <a:endParaRPr lang="es-MX" sz="1800" b="1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MX" sz="1800" b="1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745959" y="3184054"/>
            <a:ext cx="489284" cy="4898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0839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A7CA-49F8-1345-BA0F-B0CCA35CE9B1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0" y="6768352"/>
            <a:ext cx="12192000" cy="89647"/>
          </a:xfrm>
          <a:prstGeom prst="rect">
            <a:avLst/>
          </a:prstGeom>
          <a:solidFill>
            <a:srgbClr val="24A8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solidFill>
                <a:prstClr val="white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382955" y="1584983"/>
            <a:ext cx="10684848" cy="49174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Font typeface="Arial"/>
              <a:buNone/>
            </a:pPr>
            <a:r>
              <a:rPr lang="es-MX" sz="1800" b="1" dirty="0">
                <a:solidFill>
                  <a:srgbClr val="5FA13D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SERVICIOS URBANOS</a:t>
            </a:r>
          </a:p>
          <a:p>
            <a:pPr marL="0" indent="0" algn="just">
              <a:spcBef>
                <a:spcPts val="0"/>
              </a:spcBef>
              <a:buFont typeface="Arial"/>
              <a:buNone/>
            </a:pPr>
            <a:endParaRPr lang="es-MX" sz="1800" b="1" dirty="0">
              <a:solidFill>
                <a:srgbClr val="7030A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Font typeface="Arial"/>
              <a:buNone/>
            </a:pPr>
            <a:endParaRPr lang="es-MX" sz="1800" b="1" dirty="0">
              <a:solidFill>
                <a:srgbClr val="7030A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MX" sz="16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El crecimiento desordenado de la ciudad provocó deterioro de los recursos naturales lo cual aunado a las violaciones de los programas de desarrollo urbano delegacionales y los programas parciales, generó una forma de crecimiento excluyente en la atención de servicios urbanos y la movilidad, afectando también el deterioro de la imagen de la ciudad.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s-MX" sz="1400" b="1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Programa de Gobierno 2019-2014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MX" sz="1800" b="1" dirty="0">
              <a:solidFill>
                <a:srgbClr val="5FA13D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s-MX" sz="1800" b="1" dirty="0">
                <a:solidFill>
                  <a:srgbClr val="5FA13D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RED VIAL PRIMARIA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MX" sz="1800" b="1" dirty="0">
              <a:solidFill>
                <a:srgbClr val="7030A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MX" sz="16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Inexistencia y caracterización de inventarios de infraestructura vial y alumbrado público (tipología, ubicación y condiciones físicas)</a:t>
            </a:r>
          </a:p>
          <a:p>
            <a:pPr algn="just">
              <a:spcBef>
                <a:spcPts val="0"/>
              </a:spcBef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MX" sz="16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Carencia de normatividad local en la planeación, instalación y operación de  los servicios urbanos.</a:t>
            </a:r>
          </a:p>
          <a:p>
            <a:pPr algn="just">
              <a:spcBef>
                <a:spcPts val="0"/>
              </a:spcBef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MX" sz="16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Falta de sistemas de gestión vial que permitan la planeación, diseño, construcción y mantenimiento de vialidades. </a:t>
            </a:r>
            <a:endParaRPr lang="es-MX" sz="16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just">
              <a:spcBef>
                <a:spcPts val="0"/>
              </a:spcBef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MX" sz="16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Robo y vandalismo de infraestructura vial y alumbrado público.</a:t>
            </a:r>
          </a:p>
          <a:p>
            <a:pPr algn="just">
              <a:spcBef>
                <a:spcPts val="0"/>
              </a:spcBef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MX" sz="16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Insuficiente capacitación del personal en la operación de nuevas tecnologías. </a:t>
            </a:r>
          </a:p>
          <a:p>
            <a:pPr algn="just">
              <a:spcBef>
                <a:spcPts val="0"/>
              </a:spcBef>
              <a:buClr>
                <a:srgbClr val="00B050"/>
              </a:buClr>
              <a:buFont typeface="Wingdings" panose="05000000000000000000" pitchFamily="2" charset="2"/>
              <a:buChar char="§"/>
            </a:pPr>
            <a:endParaRPr lang="es-MX" sz="16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0" indent="0" algn="just">
              <a:spcBef>
                <a:spcPts val="0"/>
              </a:spcBef>
              <a:buFont typeface="Arial"/>
              <a:buNone/>
            </a:pPr>
            <a:endParaRPr lang="es-MX" sz="16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457200" lvl="1" indent="0" algn="just">
              <a:spcBef>
                <a:spcPts val="0"/>
              </a:spcBef>
              <a:buFont typeface="Arial"/>
              <a:buNone/>
            </a:pPr>
            <a:endParaRPr lang="es-MX" sz="16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just">
              <a:spcBef>
                <a:spcPts val="0"/>
              </a:spcBef>
            </a:pPr>
            <a:endParaRPr lang="es-MX" sz="16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just">
              <a:spcBef>
                <a:spcPts val="0"/>
              </a:spcBef>
            </a:pPr>
            <a:endParaRPr lang="es-MX" sz="16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0" indent="0" algn="just">
              <a:spcBef>
                <a:spcPts val="0"/>
              </a:spcBef>
              <a:buFont typeface="Arial"/>
              <a:buNone/>
            </a:pPr>
            <a:endParaRPr lang="es-MX" sz="16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0" indent="0" algn="just">
              <a:spcBef>
                <a:spcPts val="0"/>
              </a:spcBef>
              <a:buFont typeface="Arial"/>
              <a:buNone/>
            </a:pPr>
            <a:r>
              <a:rPr lang="es-MX" sz="1600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</a:p>
          <a:p>
            <a:pPr marL="0" indent="0" algn="just">
              <a:spcBef>
                <a:spcPts val="0"/>
              </a:spcBef>
              <a:buFont typeface="Arial"/>
              <a:buNone/>
            </a:pPr>
            <a:r>
              <a:rPr lang="es-MX" sz="1600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4268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dondear rectángulo de esquina sencilla 15"/>
          <p:cNvSpPr/>
          <p:nvPr/>
        </p:nvSpPr>
        <p:spPr>
          <a:xfrm flipH="1">
            <a:off x="6196263" y="3879392"/>
            <a:ext cx="5852862" cy="2808607"/>
          </a:xfrm>
          <a:prstGeom prst="round1Rect">
            <a:avLst>
              <a:gd name="adj" fmla="val 17684"/>
            </a:avLst>
          </a:prstGeom>
          <a:solidFill>
            <a:schemeClr val="bg2"/>
          </a:solidFill>
          <a:ln w="28575"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Redondear rectángulo de esquina sencilla 14"/>
          <p:cNvSpPr/>
          <p:nvPr/>
        </p:nvSpPr>
        <p:spPr>
          <a:xfrm flipH="1" flipV="1">
            <a:off x="6196263" y="977329"/>
            <a:ext cx="5852862" cy="2808607"/>
          </a:xfrm>
          <a:prstGeom prst="round1Rect">
            <a:avLst>
              <a:gd name="adj" fmla="val 18702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A7CA-49F8-1345-BA0F-B0CCA35CE9B1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0" y="6768352"/>
            <a:ext cx="12192000" cy="89647"/>
          </a:xfrm>
          <a:prstGeom prst="rect">
            <a:avLst/>
          </a:prstGeom>
          <a:solidFill>
            <a:srgbClr val="24A8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solidFill>
                <a:prstClr val="white"/>
              </a:solidFill>
            </a:endParaRPr>
          </a:p>
        </p:txBody>
      </p:sp>
      <p:sp>
        <p:nvSpPr>
          <p:cNvPr id="2" name="Redondear rectángulo de esquina sencilla 1"/>
          <p:cNvSpPr/>
          <p:nvPr/>
        </p:nvSpPr>
        <p:spPr>
          <a:xfrm>
            <a:off x="425116" y="3879392"/>
            <a:ext cx="5670884" cy="2808607"/>
          </a:xfrm>
          <a:prstGeom prst="round1Rect">
            <a:avLst>
              <a:gd name="adj" fmla="val 19041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dondear rectángulo de esquina sencilla 6"/>
          <p:cNvSpPr/>
          <p:nvPr/>
        </p:nvSpPr>
        <p:spPr>
          <a:xfrm flipV="1">
            <a:off x="898358" y="1104109"/>
            <a:ext cx="5197642" cy="2681828"/>
          </a:xfrm>
          <a:prstGeom prst="round1Rect">
            <a:avLst>
              <a:gd name="adj" fmla="val 20929"/>
            </a:avLst>
          </a:prstGeom>
          <a:solidFill>
            <a:schemeClr val="bg2"/>
          </a:solidFill>
          <a:ln w="28575"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CuadroTexto 9"/>
          <p:cNvSpPr txBox="1"/>
          <p:nvPr/>
        </p:nvSpPr>
        <p:spPr>
          <a:xfrm>
            <a:off x="926431" y="1098446"/>
            <a:ext cx="4668253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Pavimentos</a:t>
            </a:r>
            <a:endParaRPr lang="es-MX" sz="1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MX" sz="1400" b="1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Deterioro importante</a:t>
            </a:r>
            <a:r>
              <a:rPr lang="es-MX" sz="1400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 de la superficie de rodamiento con un 62% en mal estado y 38% en condiciones regulares.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MX" sz="1400" b="1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Generación de tráfico inducido </a:t>
            </a:r>
            <a:r>
              <a:rPr lang="es-MX" sz="1400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por aumento en los niveles de motorización producto de la expansión de la superficie vial. 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MX" sz="1400" b="1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Congestionamiento vial </a:t>
            </a:r>
            <a:r>
              <a:rPr lang="es-MX" sz="1400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y demoras de traslados provocado por el deterioro de la superficie vial.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MX" sz="1400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Crecimiento de </a:t>
            </a:r>
            <a:r>
              <a:rPr lang="es-MX" sz="1400" b="1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vialidades excluyentes </a:t>
            </a:r>
            <a:r>
              <a:rPr lang="es-MX" sz="1400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para uso de peatones, ciclistas y grupos vulnerables.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MX" sz="1400" b="1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Carencia de un sistema </a:t>
            </a:r>
            <a:r>
              <a:rPr lang="es-MX" sz="1400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 gestión de pavimentos que permita su conservación en una condiciones adecuadas.</a:t>
            </a:r>
            <a:endParaRPr lang="es-MX" sz="8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endParaRPr lang="es-MX" sz="14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6483015" y="1028109"/>
            <a:ext cx="547085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Señalamiento y Mobiliario Urbano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MX" sz="1400" b="1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Deficiencias en la señalización y mobiliario </a:t>
            </a:r>
            <a:r>
              <a:rPr lang="es-MX" sz="1400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urbano que generan  problemas de movilidad y seguridad vial para peatones y ciclistas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MX" sz="1400" b="1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Problemática </a:t>
            </a:r>
            <a:r>
              <a:rPr lang="es-MX" sz="1400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en el diseño de vialidades para la circulación de peatones, ciclistas y grupos vulnerables.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MX" sz="1400" b="1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Existencia de barreras urbanas </a:t>
            </a:r>
            <a:r>
              <a:rPr lang="es-MX" sz="1400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que fragmentan y deterioran el espacio público.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MX" sz="1400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La red vial privilegia el transporte privado sobre el </a:t>
            </a:r>
            <a:r>
              <a:rPr lang="es-MX" sz="1400" b="1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transito peatonal </a:t>
            </a:r>
            <a:r>
              <a:rPr lang="es-MX" sz="1400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y el transporte público.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MX" sz="1400" b="1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Mobiliario urbano obsoleto</a:t>
            </a:r>
            <a:r>
              <a:rPr lang="es-MX" sz="1400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, en malas condiciones y señalamiento vial desactualizado y deteriorado. 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425116" y="4014256"/>
            <a:ext cx="567088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Alumbrado Público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MX" sz="1400" b="1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Crecimiento desordenado </a:t>
            </a:r>
            <a:r>
              <a:rPr lang="es-MX" sz="1400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 la infraestructura de alumbrado público que genera altos niveles de consumo de energía, lo cual se refleja en la facturación.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MX" sz="1400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Problemática generalizada con la </a:t>
            </a:r>
            <a:r>
              <a:rPr lang="es-MX" sz="1400" b="1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variaciones del voltaje </a:t>
            </a:r>
            <a:r>
              <a:rPr lang="es-MX" sz="1400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en el servicio de alumbrado público.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MX" sz="1400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Heterogeneidad de equipos que llevan a </a:t>
            </a:r>
            <a:r>
              <a:rPr lang="es-MX" sz="1400" b="1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un alto consumo de energía</a:t>
            </a:r>
            <a:r>
              <a:rPr lang="es-MX" sz="1400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MX" sz="1400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Se requiere una mayor rapidez en </a:t>
            </a:r>
            <a:r>
              <a:rPr lang="es-MX" sz="1400" b="1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la transición a tecnología LED </a:t>
            </a:r>
            <a:r>
              <a:rPr lang="es-MX" sz="1400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que se refleje en ahorro en costos (alrededor del 20% de luminarias es tecnología LED)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MX" sz="1400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Se requiere una efectiva </a:t>
            </a:r>
            <a:r>
              <a:rPr lang="es-MX" sz="1400" b="1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participación del laboratorio de alumbrado público</a:t>
            </a:r>
            <a:r>
              <a:rPr lang="es-MX" sz="1400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 para apoyar en los procesos de adquisición interna y externa de equipos de alta tecnología y se consolide en el mercado de alumbrado público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6196263" y="3944634"/>
            <a:ext cx="575761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s-MX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Áreas Verdes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MX" sz="1400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Desatención y </a:t>
            </a:r>
            <a:r>
              <a:rPr lang="es-MX" sz="1400" b="1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falta de inversión </a:t>
            </a:r>
            <a:r>
              <a:rPr lang="es-MX" sz="1400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en áreas verdes (parques públicos, camellones y jardineras en la red vial primaria)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MX" sz="1400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Distribución es inequitativa por la </a:t>
            </a:r>
            <a:r>
              <a:rPr lang="es-MX" sz="1400" b="1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falta de planeación urbana</a:t>
            </a:r>
            <a:r>
              <a:rPr lang="es-MX" sz="1400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MX" sz="1400" b="1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Carencia de diagnósticos </a:t>
            </a:r>
            <a:r>
              <a:rPr lang="es-MX" sz="1400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sobre el estado de salud de las especies arbóreas, arbustos y setos.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MX" sz="1400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Requerimientos de </a:t>
            </a:r>
            <a:r>
              <a:rPr lang="es-MX" sz="1400" b="1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mayor profesionalización </a:t>
            </a:r>
            <a:r>
              <a:rPr lang="es-MX" sz="1400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en la atención de las área verdes.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MX" sz="1400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Requerimientos de estudios y </a:t>
            </a:r>
            <a:r>
              <a:rPr lang="es-MX" sz="1400" b="1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análisis de los suelos </a:t>
            </a:r>
            <a:r>
              <a:rPr lang="es-MX" sz="1400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para áreas verdes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MX" sz="1400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Espacios públicos en </a:t>
            </a:r>
            <a:r>
              <a:rPr lang="es-MX" sz="1400" b="1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situación de abandono </a:t>
            </a:r>
            <a:r>
              <a:rPr lang="es-MX" sz="1400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que promueven el vandalismo, la inseguridad, contaminación y deterioro de la imagen urbana; que representan riesgos para la población en general y manera particular a las mujeres y grupos vulnerables. </a:t>
            </a:r>
          </a:p>
        </p:txBody>
      </p:sp>
    </p:spTree>
    <p:extLst>
      <p:ext uri="{BB962C8B-B14F-4D97-AF65-F5344CB8AC3E}">
        <p14:creationId xmlns:p14="http://schemas.microsoft.com/office/powerpoint/2010/main" val="2639119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dondear rectángulo de esquina diagonal 11"/>
          <p:cNvSpPr/>
          <p:nvPr/>
        </p:nvSpPr>
        <p:spPr>
          <a:xfrm>
            <a:off x="1556083" y="3368814"/>
            <a:ext cx="10359691" cy="3319186"/>
          </a:xfrm>
          <a:prstGeom prst="round2DiagRect">
            <a:avLst/>
          </a:prstGeom>
          <a:solidFill>
            <a:schemeClr val="bg2"/>
          </a:solidFill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Redondear rectángulo de esquina diagonal 12"/>
          <p:cNvSpPr/>
          <p:nvPr/>
        </p:nvSpPr>
        <p:spPr>
          <a:xfrm flipH="1" flipV="1">
            <a:off x="489284" y="1104107"/>
            <a:ext cx="9296400" cy="2184351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A7CA-49F8-1345-BA0F-B0CCA35CE9B1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0" y="6768352"/>
            <a:ext cx="12192000" cy="89647"/>
          </a:xfrm>
          <a:prstGeom prst="rect">
            <a:avLst/>
          </a:prstGeom>
          <a:solidFill>
            <a:srgbClr val="24A8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solidFill>
                <a:prstClr val="white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721896" y="1275347"/>
            <a:ext cx="882315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Limpieza Urbana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MX" sz="1400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Falta de equipo adecuado para una atención especializada en vialidades primarias de alta velocidad y pesados flujos vehiculares que demandan atención en horarios nocturnos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MX" sz="1400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Existencia de tiraderos clandestinos en vialidades, camellones, lotes baldíos, parques, mercados, bajopuentes, etc. Esto evidencia la necesidad de ordenar los horarios de prestación del servicio de recolección de acuerdo a las necesidades de la población 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MX" sz="1400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Necesidad de fortalecer la seguridad del personal de limpieza urbana y disminuir riesgos para los conductores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MX" sz="1400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Alta presencia de propaganda y </a:t>
            </a:r>
            <a:r>
              <a:rPr lang="es-MX" sz="1400" dirty="0" err="1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graffiti</a:t>
            </a:r>
            <a:r>
              <a:rPr lang="es-MX" sz="1400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 en el mobiliario urbano, bardas y paredes que deterioran la imagen urbana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MX" sz="1400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Necesidad de mayor participación ciudadana que promueva una cultura de respeto y cuidado del espacio público y su entorno.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2566738" y="3473589"/>
            <a:ext cx="882315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Residuos Sólidos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MX" sz="1400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Incremento progresivo en la generación de residuos e inadecuada gestión que generan una problemática ambiental, social, política, financiera y de salud.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MX" sz="1400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Altos costos en manejo de los residuos sólidos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MX" sz="1400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Deterioro ambiental por la contaminación de suelo, aire y agua en los sitios de disposición final y emisiones de gases de efecto invernadero en diferentes etapas del manejo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MX" sz="1400" dirty="0">
                <a:latin typeface="Arial Narrow" panose="020B0606020202030204" pitchFamily="34" charset="0"/>
                <a:cs typeface="Arial" panose="020B0604020202020204" pitchFamily="34" charset="0"/>
              </a:rPr>
              <a:t>Selección y recuperación de residuos reciclables en las rutas de recolección que disminuyen la eficiencia del servicio de recolección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MX" sz="1400" dirty="0">
                <a:latin typeface="Arial Narrow" panose="020B0606020202030204" pitchFamily="34" charset="0"/>
                <a:cs typeface="Arial" panose="020B0604020202020204" pitchFamily="34" charset="0"/>
              </a:rPr>
              <a:t>Bajo porcentaje de separación en la fuente de generación de residuos que deriva en subproductos de baja calidad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MX" sz="1400" dirty="0">
                <a:latin typeface="Arial Narrow" panose="020B0606020202030204" pitchFamily="34" charset="0"/>
                <a:cs typeface="Arial" panose="020B0604020202020204" pitchFamily="34" charset="0"/>
              </a:rPr>
              <a:t>Se cuentan con 2,800 vehículos recolectores la mayoría con deterioro, antigüedad y obsolescencia con alto consumo de combustible y emisiones de gases contaminantes. 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MX" sz="1400" dirty="0">
                <a:latin typeface="Arial Narrow" panose="020B0606020202030204" pitchFamily="34" charset="0"/>
                <a:cs typeface="Arial" panose="020B0604020202020204" pitchFamily="34" charset="0"/>
              </a:rPr>
              <a:t>Deterioro, antigüedad y obsolescencia en las 11 estaciones de transferencia.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MX" sz="1400" dirty="0">
                <a:latin typeface="Arial Narrow" panose="020B0606020202030204" pitchFamily="34" charset="0"/>
                <a:cs typeface="Arial" panose="020B0604020202020204" pitchFamily="34" charset="0"/>
              </a:rPr>
              <a:t>Comercialización de subproductos en el entorno de las estaciones de transferencia que acumulan residuos y deterioran la imagen urbana.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MX" sz="1400" dirty="0">
                <a:latin typeface="Arial Narrow" panose="020B0606020202030204" pitchFamily="34" charset="0"/>
                <a:cs typeface="Arial" panose="020B0604020202020204" pitchFamily="34" charset="0"/>
              </a:rPr>
              <a:t>Solo 2 de las estaciones de transferencia están integradas con las plantas de tratamiento y separación.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965313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dondear rectángulo de esquina diagonal 7"/>
          <p:cNvSpPr/>
          <p:nvPr/>
        </p:nvSpPr>
        <p:spPr>
          <a:xfrm>
            <a:off x="1556084" y="1769406"/>
            <a:ext cx="9296400" cy="3500425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A7CA-49F8-1345-BA0F-B0CCA35CE9B1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0" y="6768352"/>
            <a:ext cx="12192000" cy="89647"/>
          </a:xfrm>
          <a:prstGeom prst="rect">
            <a:avLst/>
          </a:prstGeom>
          <a:solidFill>
            <a:srgbClr val="24A8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solidFill>
                <a:prstClr val="white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703220" y="2242345"/>
            <a:ext cx="670760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Residuos Sólidos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MX" sz="1400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Poca infraestructura para el tratamiento y selección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MX" sz="1400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Baja eficiencia en las 2 plantas de selección y tratamiento, con porcentajes mínimos de recuperación.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MX" sz="1400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En la Ciudad de México se generan 14,000 toneladas de residuos de la construcción con bajo porcentaje de aprovechamiento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MX" sz="1400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Requerimientos de trabajos de reparación y acondicionamiento de infraestructura en Bordo Poniente, etapas I, II y III.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MX" sz="1400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Se requiere atención a pasivos ambientales en el relleno sanitario Bordo Poniente, IV etapa (412 hectáreas). Principal problemática: manejo y control de lixiviados, generación de biogás,  drenaje pluvial y cubierta final con la pastización de taludes.</a:t>
            </a:r>
          </a:p>
        </p:txBody>
      </p:sp>
    </p:spTree>
    <p:extLst>
      <p:ext uri="{BB962C8B-B14F-4D97-AF65-F5344CB8AC3E}">
        <p14:creationId xmlns:p14="http://schemas.microsoft.com/office/powerpoint/2010/main" val="3108472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A7CA-49F8-1345-BA0F-B0CCA35CE9B1}" type="slidenum">
              <a:rPr lang="es-ES_tradnl" smtClean="0"/>
              <a:t>8</a:t>
            </a:fld>
            <a:endParaRPr lang="es-ES_tradnl"/>
          </a:p>
        </p:txBody>
      </p:sp>
      <p:sp>
        <p:nvSpPr>
          <p:cNvPr id="6" name="Rectángulo 5"/>
          <p:cNvSpPr/>
          <p:nvPr/>
        </p:nvSpPr>
        <p:spPr>
          <a:xfrm>
            <a:off x="0" y="6768352"/>
            <a:ext cx="12192000" cy="89647"/>
          </a:xfrm>
          <a:prstGeom prst="rect">
            <a:avLst/>
          </a:prstGeom>
          <a:solidFill>
            <a:srgbClr val="24A8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018798" y="3066226"/>
            <a:ext cx="8167939" cy="897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s-MX" sz="3600" b="1" dirty="0">
                <a:solidFill>
                  <a:srgbClr val="24A836"/>
                </a:solidFill>
                <a:latin typeface="Arial" panose="020B0604020202020204" pitchFamily="34" charset="0"/>
                <a:ea typeface="Gotham Bold" charset="0"/>
                <a:cs typeface="Arial" panose="020B0604020202020204" pitchFamily="34" charset="0"/>
              </a:rPr>
              <a:t>VISIÓN Y MISIÓN</a:t>
            </a:r>
          </a:p>
          <a:p>
            <a:pPr marL="0" indent="0" algn="ctr">
              <a:spcBef>
                <a:spcPts val="0"/>
              </a:spcBef>
              <a:buNone/>
            </a:pPr>
            <a:endParaRPr lang="es-MX" sz="2000" b="1" dirty="0">
              <a:solidFill>
                <a:srgbClr val="707070"/>
              </a:solidFill>
              <a:latin typeface="Arial" panose="020B0604020202020204" pitchFamily="34" charset="0"/>
              <a:ea typeface="Gotham Bold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s-MX" sz="1600" dirty="0">
              <a:latin typeface="Arial Narrow" panose="020B0606020202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s-MX" sz="1600" dirty="0">
              <a:latin typeface="Arial Narrow" panose="020B0606020202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s-MX" sz="1600" dirty="0">
              <a:latin typeface="Arial Narrow" panose="020B0606020202030204" pitchFamily="34" charset="0"/>
            </a:endParaRPr>
          </a:p>
          <a:p>
            <a:pPr marL="457200" lvl="1" indent="0" algn="ctr">
              <a:spcBef>
                <a:spcPts val="0"/>
              </a:spcBef>
              <a:buNone/>
            </a:pPr>
            <a:endParaRPr lang="es-MX" sz="1000" dirty="0">
              <a:latin typeface="Arial Narrow" panose="020B0606020202030204" pitchFamily="34" charset="0"/>
            </a:endParaRPr>
          </a:p>
          <a:p>
            <a:pPr algn="ctr">
              <a:spcBef>
                <a:spcPts val="0"/>
              </a:spcBef>
            </a:pPr>
            <a:endParaRPr lang="es-MX" sz="1400" dirty="0">
              <a:latin typeface="Arial Narrow" panose="020B0606020202030204" pitchFamily="34" charset="0"/>
            </a:endParaRPr>
          </a:p>
          <a:p>
            <a:pPr algn="ctr">
              <a:spcBef>
                <a:spcPts val="0"/>
              </a:spcBef>
            </a:pPr>
            <a:endParaRPr lang="es-MX" sz="1600" dirty="0">
              <a:latin typeface="Arial Narrow" panose="020B0606020202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s-MX" sz="1600" dirty="0">
              <a:latin typeface="Arial Narrow" panose="020B0606020202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s-MX" sz="1600" dirty="0">
                <a:latin typeface="Arial Narrow" panose="020B0606020202030204" pitchFamily="34" charset="0"/>
              </a:rPr>
              <a:t> </a:t>
            </a:r>
            <a:endParaRPr lang="es-MX" sz="1800" b="1" dirty="0">
              <a:latin typeface="Arial Narrow" panose="020B0606020202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s-MX" sz="1800" b="1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9" name="Rectángulo 8"/>
          <p:cNvSpPr/>
          <p:nvPr/>
        </p:nvSpPr>
        <p:spPr>
          <a:xfrm>
            <a:off x="3577390" y="3184054"/>
            <a:ext cx="489284" cy="4898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Rectángulo 9"/>
          <p:cNvSpPr/>
          <p:nvPr/>
        </p:nvSpPr>
        <p:spPr>
          <a:xfrm>
            <a:off x="2986840" y="3184054"/>
            <a:ext cx="489284" cy="4898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4989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dondear rectángulo de esquina sencilla 8"/>
          <p:cNvSpPr/>
          <p:nvPr/>
        </p:nvSpPr>
        <p:spPr>
          <a:xfrm flipV="1">
            <a:off x="619125" y="3212304"/>
            <a:ext cx="10487025" cy="3381375"/>
          </a:xfrm>
          <a:prstGeom prst="round1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A7CA-49F8-1345-BA0F-B0CCA35CE9B1}" type="slidenum">
              <a:rPr lang="es-ES_tradnl" smtClean="0"/>
              <a:t>9</a:t>
            </a:fld>
            <a:endParaRPr lang="es-ES_tradnl"/>
          </a:p>
        </p:txBody>
      </p:sp>
      <p:sp>
        <p:nvSpPr>
          <p:cNvPr id="6" name="Rectángulo 5"/>
          <p:cNvSpPr/>
          <p:nvPr/>
        </p:nvSpPr>
        <p:spPr>
          <a:xfrm>
            <a:off x="0" y="6768352"/>
            <a:ext cx="12192000" cy="89647"/>
          </a:xfrm>
          <a:prstGeom prst="rect">
            <a:avLst/>
          </a:prstGeom>
          <a:solidFill>
            <a:srgbClr val="24A8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990726" y="3304959"/>
            <a:ext cx="7791450" cy="49722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Bef>
                <a:spcPts val="0"/>
              </a:spcBef>
              <a:buNone/>
            </a:pPr>
            <a:r>
              <a:rPr lang="es-MX" sz="1800" b="1" dirty="0">
                <a:solidFill>
                  <a:srgbClr val="7030A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MISIÓN </a:t>
            </a:r>
            <a:r>
              <a:rPr lang="es-MX" sz="1800" b="1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2024 </a:t>
            </a:r>
          </a:p>
          <a:p>
            <a:pPr lvl="1"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Contar con </a:t>
            </a: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programas de mantenimiento y conservación de vialidades basados en un sistema de gestión vial,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 con el propósito de mantener en</a:t>
            </a:r>
            <a:r>
              <a:rPr lang="es-MX" sz="1400" dirty="0"/>
              <a:t>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óptimas condiciones la red vial primaria de la Ciudad de México.</a:t>
            </a:r>
          </a:p>
          <a:p>
            <a:pPr lvl="1"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Incrementar las condiciones de seguridad de las vialidades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y fomentar el disfrute del espacio público a través del aumento en la visibilidad, la accesibilidad, la movilidad y el mejoramiento de la imagen urbana orientada con criterios de género, inclusión y de atención a la población en general.</a:t>
            </a:r>
          </a:p>
          <a:p>
            <a:pPr lvl="1"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Implementar tecnologías de materiales sustentables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en beneficio del medio ambiente, así como de tecnologías eficientes para la reducción de los costos de mantenimiento y aumento de la vida útil de las vialidades.</a:t>
            </a:r>
          </a:p>
          <a:p>
            <a:pPr lvl="1"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Desarrollo de normatividad básica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para la planeación y diseño de obras viales urbanas, en particular para la Ciudad de México.</a:t>
            </a:r>
          </a:p>
          <a:p>
            <a:pPr lvl="1"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Capacitación permanente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al personal técnico y operativo en el uso de equipos y tecnologías de vanguardia.</a:t>
            </a:r>
          </a:p>
        </p:txBody>
      </p:sp>
      <p:sp>
        <p:nvSpPr>
          <p:cNvPr id="2" name="Rectángulo 1"/>
          <p:cNvSpPr/>
          <p:nvPr/>
        </p:nvSpPr>
        <p:spPr>
          <a:xfrm>
            <a:off x="4019550" y="803928"/>
            <a:ext cx="6858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1200" dirty="0">
              <a:solidFill>
                <a:srgbClr val="707070"/>
              </a:solidFill>
              <a:latin typeface="Arial Narrow" panose="020B0606020202030204" pitchFamily="34" charset="0"/>
              <a:ea typeface="Gotham Bold" charset="0"/>
              <a:cs typeface="Arial" panose="020B0604020202020204" pitchFamily="34" charset="0"/>
            </a:endParaRPr>
          </a:p>
          <a:p>
            <a:r>
              <a:rPr lang="es-MX" b="1" dirty="0">
                <a:solidFill>
                  <a:srgbClr val="7030A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VISIÓN </a:t>
            </a:r>
            <a:r>
              <a:rPr lang="es-MX" b="1" dirty="0"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2024 </a:t>
            </a:r>
          </a:p>
          <a:p>
            <a:pPr marL="361950" lvl="1" indent="-276225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Mejorar la calidad de los pavimentos e infraestructura vial, a través de un sistema de gestión de pavimentos, que optimice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los recursos disponibles con el uso de tecnología moderna para desarrollar  el diagnóstico, planeación, diseño, construcción, mantenimiento y evaluación de la superficie de rodamiento, señalización, mobiliario urbano y elementos de seguridad vial.</a:t>
            </a:r>
          </a:p>
          <a:p>
            <a:pPr marL="361950" lvl="1" indent="-276225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Garantizar una circulación cómoda, eficiente, accesible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y segura a las personas que transitan en las vías primarias, que priorice a los peatones, ciclistas y usuarios del transporte público y grupos vulnerables.  </a:t>
            </a:r>
          </a:p>
          <a:p>
            <a:pPr marL="361950" lvl="1" indent="-276225">
              <a:spcBef>
                <a:spcPts val="0"/>
              </a:spcBef>
              <a:buClr>
                <a:srgbClr val="5FA13D"/>
              </a:buClr>
              <a:buFont typeface="Wingdings" panose="05000000000000000000" pitchFamily="2" charset="2"/>
              <a:buChar char="§"/>
            </a:pPr>
            <a:r>
              <a:rPr lang="es-MX" sz="1400" b="1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Redistribuir y mejorar del espacio vial </a:t>
            </a:r>
            <a:r>
              <a:rPr lang="es-MX" sz="1400" dirty="0">
                <a:solidFill>
                  <a:srgbClr val="707070"/>
                </a:solidFill>
                <a:latin typeface="Arial Narrow" panose="020B0606020202030204" pitchFamily="34" charset="0"/>
                <a:ea typeface="Gotham Bold" charset="0"/>
                <a:cs typeface="Arial" panose="020B0604020202020204" pitchFamily="34" charset="0"/>
              </a:rPr>
              <a:t>adaptándose a las necesidades emergentes.</a:t>
            </a:r>
          </a:p>
        </p:txBody>
      </p:sp>
      <p:sp>
        <p:nvSpPr>
          <p:cNvPr id="8" name="Rectángulo 7"/>
          <p:cNvSpPr/>
          <p:nvPr/>
        </p:nvSpPr>
        <p:spPr>
          <a:xfrm>
            <a:off x="0" y="994605"/>
            <a:ext cx="3740604" cy="1579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900"/>
              </a:lnSpc>
            </a:pPr>
            <a:r>
              <a:rPr lang="es-MX" sz="2800" b="1" dirty="0">
                <a:solidFill>
                  <a:srgbClr val="5FA13D"/>
                </a:solidFill>
                <a:latin typeface="Arial" panose="020B0604020202020204" pitchFamily="34" charset="0"/>
                <a:ea typeface="Gotham Bold" charset="0"/>
                <a:cs typeface="Arial" panose="020B0604020202020204" pitchFamily="34" charset="0"/>
              </a:rPr>
              <a:t>Conservación y Mantenimiento de Obras Viales en la Red Vial Primaria</a:t>
            </a:r>
          </a:p>
        </p:txBody>
      </p:sp>
    </p:spTree>
    <p:extLst>
      <p:ext uri="{BB962C8B-B14F-4D97-AF65-F5344CB8AC3E}">
        <p14:creationId xmlns:p14="http://schemas.microsoft.com/office/powerpoint/2010/main" val="40289135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13752</TotalTime>
  <Words>4069</Words>
  <Application>Microsoft Office PowerPoint</Application>
  <PresentationFormat>Panorámica</PresentationFormat>
  <Paragraphs>451</Paragraphs>
  <Slides>21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9" baseType="lpstr">
      <vt:lpstr>Arial</vt:lpstr>
      <vt:lpstr>Arial Narrow</vt:lpstr>
      <vt:lpstr>Calibri</vt:lpstr>
      <vt:lpstr>Calibri Light</vt:lpstr>
      <vt:lpstr>Courier New</vt:lpstr>
      <vt:lpstr>Gotham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luis</cp:lastModifiedBy>
  <cp:revision>929</cp:revision>
  <cp:lastPrinted>2020-08-08T18:08:07Z</cp:lastPrinted>
  <dcterms:created xsi:type="dcterms:W3CDTF">2018-12-17T17:25:15Z</dcterms:created>
  <dcterms:modified xsi:type="dcterms:W3CDTF">2020-08-18T23:55:09Z</dcterms:modified>
</cp:coreProperties>
</file>