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426400" y="1772640"/>
            <a:ext cx="6716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Gotham Book"/>
                <a:ea typeface="DejaVu Sans"/>
              </a:rPr>
              <a:t>Enfoque “rosquilla” para elaboración de PGD 2040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n 1"/>
          <p:cNvPicPr/>
          <p:nvPr/>
        </p:nvPicPr>
        <p:blipFill>
          <a:blip r:embed="rId2"/>
          <a:srcRect l="4687" t="15927" r="25728" b="5928"/>
          <a:stretch/>
        </p:blipFill>
        <p:spPr>
          <a:xfrm>
            <a:off x="146880" y="219240"/>
            <a:ext cx="8849880" cy="559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n 2"/>
          <p:cNvPicPr/>
          <p:nvPr/>
        </p:nvPicPr>
        <p:blipFill>
          <a:blip r:embed="rId2"/>
          <a:srcRect l="4793" t="15745" r="24898" b="6481"/>
          <a:stretch/>
        </p:blipFill>
        <p:spPr>
          <a:xfrm>
            <a:off x="171360" y="104760"/>
            <a:ext cx="8847360" cy="55047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641920" y="2133720"/>
            <a:ext cx="2005920" cy="106596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5698080" y="2066760"/>
            <a:ext cx="30200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Actual: 23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Meta: 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Coeficiente de transgresión: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1.8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n 5"/>
          <p:cNvPicPr/>
          <p:nvPr/>
        </p:nvPicPr>
        <p:blipFill>
          <a:blip r:embed="rId2"/>
          <a:srcRect l="4480" t="16297" r="25002" b="6110"/>
          <a:stretch/>
        </p:blipFill>
        <p:spPr>
          <a:xfrm>
            <a:off x="114120" y="181080"/>
            <a:ext cx="8940960" cy="55332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5651280" y="2147040"/>
            <a:ext cx="3056400" cy="191916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5734080" y="2147040"/>
            <a:ext cx="30200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Pérdidas: 30%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Meta: 0%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Coeficiente de transgresión: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1.3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5727960" y="3561840"/>
            <a:ext cx="1814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Fugas en la red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de agua potable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¿Cómo expresar los logros y aspiraciones, justas y realistas, de la Ciudad en la “rosquilla”?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47600" y="1399320"/>
            <a:ext cx="5121720" cy="46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3000"/>
          </a:bodyPr>
          <a:lstStyle/>
          <a:p>
            <a:pPr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Círculo de bienestar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Se expresan los logros y aspiraciones en términos de un índice que va de 0 a 1 indicando progresión hacia la garantía plena de derechos.</a:t>
            </a:r>
            <a:endParaRPr lang="en-US" sz="1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Los valores de indicadores de bienestar tienen que ser transformados para que el valor actual refleje la tolerancia social o el grado de avance respecto a un límite mínimo.</a:t>
            </a:r>
            <a:endParaRPr lang="en-US" sz="1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La meta a alcanzar debe ser realista y ambiciosa (la brecha en color gris). </a:t>
            </a:r>
            <a:endParaRPr lang="en-US" sz="1400" b="0" strike="noStrike" spc="-1">
              <a:latin typeface="Arial"/>
            </a:endParaRPr>
          </a:p>
          <a:p>
            <a:pPr marL="36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Círculo medio ambiente 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Se define un coeficiente que toma el valor de uno si el indicador está en equilibrio, mayor que uno si el equilibrio se ha transgredido (rojo, todos transgredidos en esta ciudad) y menos que uno si aún no se llega al límite.</a:t>
            </a:r>
            <a:endParaRPr lang="en-US" sz="1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Los valores son informados por la ciencia y por estándares internacionales.</a:t>
            </a:r>
            <a:endParaRPr lang="en-US" sz="1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No obstante,  en ciertos casos se requiere una cierta calibración para reflejar preferencias y tolerancias sociales.</a:t>
            </a:r>
            <a:endParaRPr lang="en-US" sz="1400" b="0" strike="noStrike" spc="-1">
              <a:latin typeface="Arial"/>
            </a:endParaRPr>
          </a:p>
          <a:p>
            <a:pPr marL="36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120" name="Imagen 4"/>
          <p:cNvPicPr/>
          <p:nvPr/>
        </p:nvPicPr>
        <p:blipFill>
          <a:blip r:embed="rId2"/>
          <a:stretch/>
        </p:blipFill>
        <p:spPr>
          <a:xfrm>
            <a:off x="5053680" y="2011320"/>
            <a:ext cx="4017960" cy="361404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6611760" y="3562920"/>
            <a:ext cx="1143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Bienestar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6161760" y="1627920"/>
            <a:ext cx="180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Medio ambiente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¿Cómo expresar los logros y aspiraciones, justas y realistas, de la Ciudad en la “rosquilla”?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39640" y="1399320"/>
            <a:ext cx="7885800" cy="45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4000"/>
          </a:bodyPr>
          <a:lstStyle/>
          <a:p>
            <a:pPr marL="36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lang="en-US" sz="2500" b="1" strike="noStrike" spc="-1">
                <a:solidFill>
                  <a:srgbClr val="000000"/>
                </a:solidFill>
                <a:latin typeface="Calibri"/>
                <a:ea typeface="Calibri"/>
              </a:rPr>
              <a:t>Interacción entre bienestar y equilibrios ambientales</a:t>
            </a:r>
            <a:endParaRPr lang="en-US" sz="2500" b="0" strike="noStrike" spc="-1">
              <a:latin typeface="Arial"/>
            </a:endParaRPr>
          </a:p>
          <a:p>
            <a:pPr marL="36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endParaRPr lang="en-US" sz="25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El avance en el bienestar implica en muchos casos acercarse a los límites del equilibrio, y en el caso de la ciudad, transgredirlos. </a:t>
            </a:r>
            <a:endParaRPr lang="en-US" sz="2100" b="0" strike="noStrike" spc="-1">
              <a:latin typeface="Arial"/>
            </a:endParaRPr>
          </a:p>
          <a:p>
            <a:pPr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endParaRPr lang="en-US" sz="21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Las políticas y la tecnología permiten hoy lograr el bienestar al mismo tiempo que preservar los equilibrios.</a:t>
            </a:r>
            <a:endParaRPr lang="en-US" sz="2100" b="0" strike="noStrike" spc="-1">
              <a:latin typeface="Arial"/>
            </a:endParaRPr>
          </a:p>
          <a:p>
            <a:pPr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</a:pPr>
            <a:endParaRPr lang="en-US" sz="21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La interrelación entre el bienestar y los equilibrios ambientales no está representada en la rosquilla.  </a:t>
            </a:r>
            <a:endParaRPr lang="en-US" sz="2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720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6600"/>
                </a:solidFill>
                <a:latin typeface="Gotham Book"/>
                <a:ea typeface="DejaVu Sans"/>
              </a:rPr>
              <a:t>Enfoque Raworth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39640" y="1507320"/>
            <a:ext cx="7885800" cy="24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Armonizar el bienestar social </a:t>
            </a:r>
            <a:r>
              <a:rPr lang="en-US" sz="28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para todos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y el respeto a los equilibrios ecológicos.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Afín a la visión de derechos, sustentabilidad e innovación de la Ciudad de México.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89240" y="3871440"/>
            <a:ext cx="4554000" cy="20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Útil para encuadrar y comunicar el Plan de Desarrollo General de la Ciudad de México (PGD).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80" name="Imagen 2"/>
          <p:cNvPicPr/>
          <p:nvPr/>
        </p:nvPicPr>
        <p:blipFill>
          <a:blip r:embed="rId2"/>
          <a:stretch/>
        </p:blipFill>
        <p:spPr>
          <a:xfrm>
            <a:off x="5043960" y="3102840"/>
            <a:ext cx="4017960" cy="361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Principios básicos de la aplicación del enfoque de la "rosquilla"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39640" y="1786320"/>
            <a:ext cx="7885800" cy="40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Expresar los derechos de la ciudad en términos de bienestar para todos los ciudadanos.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Identificar la dimensión Ciudad de los equilibrios ambientales.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Subrayar el impulso a la transformación y la  innovación.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Aplicaciones nacionales y subnacionales de la "rosquilla"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22960" y="1463040"/>
            <a:ext cx="7680960" cy="46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1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Cuenca del lago Erhai, China</a:t>
            </a:r>
            <a:endParaRPr lang="en-US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Sudáfrica, Gales, RU,</a:t>
            </a:r>
            <a:endParaRPr lang="en-US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Bienestar para todos dentro de los límtes planetarios  </a:t>
            </a:r>
            <a:endParaRPr lang="en-US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más reciente y elaborada refiere a Amsterdam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260640"/>
            <a:ext cx="9144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Comparación internacional "rosquilla"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83240" y="1188720"/>
            <a:ext cx="8686440" cy="8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Bienestar para todos dentro de los límites planetarios  </a:t>
            </a:r>
            <a:endParaRPr lang="en-US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548640" y="1593360"/>
            <a:ext cx="1737360" cy="444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Satisfacción en la vida</a:t>
            </a:r>
          </a:p>
          <a:p>
            <a:r>
              <a:rPr lang="en-US" sz="1800" b="0" strike="noStrike" spc="-1">
                <a:latin typeface="Arial"/>
              </a:rPr>
              <a:t>Esperanza de vida sana</a:t>
            </a:r>
          </a:p>
          <a:p>
            <a:r>
              <a:rPr lang="en-US" sz="1800" b="0" strike="noStrike" spc="-1">
                <a:latin typeface="Arial"/>
              </a:rPr>
              <a:t>Nutricion</a:t>
            </a:r>
          </a:p>
          <a:p>
            <a:r>
              <a:rPr lang="en-US" sz="1800" b="0" strike="noStrike" spc="-1">
                <a:latin typeface="Arial"/>
              </a:rPr>
              <a:t>Sanidad</a:t>
            </a:r>
          </a:p>
          <a:p>
            <a:r>
              <a:rPr lang="en-US" sz="1800" b="0" strike="noStrike" spc="-1">
                <a:latin typeface="Arial"/>
              </a:rPr>
              <a:t>Ingreso</a:t>
            </a:r>
          </a:p>
          <a:p>
            <a:r>
              <a:rPr lang="en-US" sz="1800" b="0" strike="noStrike" spc="-1">
                <a:latin typeface="Arial"/>
              </a:rPr>
              <a:t>Acceso a energia</a:t>
            </a:r>
          </a:p>
          <a:p>
            <a:r>
              <a:rPr lang="en-US" sz="1800" b="0" strike="noStrike" spc="-1">
                <a:latin typeface="Arial"/>
              </a:rPr>
              <a:t>Educacion</a:t>
            </a:r>
          </a:p>
          <a:p>
            <a:r>
              <a:rPr lang="en-US" sz="1800" b="0" strike="noStrike" spc="-1">
                <a:latin typeface="Arial"/>
              </a:rPr>
              <a:t>Apoyo social</a:t>
            </a:r>
          </a:p>
          <a:p>
            <a:r>
              <a:rPr lang="en-US" sz="1800" b="0" strike="noStrike" spc="-1">
                <a:latin typeface="Arial"/>
              </a:rPr>
              <a:t>Indice de democracia equitativa</a:t>
            </a:r>
          </a:p>
          <a:p>
            <a:r>
              <a:rPr lang="en-US" sz="1800" b="0" strike="noStrike" spc="-1">
                <a:latin typeface="Arial"/>
              </a:rPr>
              <a:t>Equidad</a:t>
            </a:r>
          </a:p>
          <a:p>
            <a:r>
              <a:rPr lang="en-US" sz="1800" b="0" strike="noStrike" spc="-1">
                <a:latin typeface="Arial"/>
              </a:rPr>
              <a:t>Empleo</a:t>
            </a:r>
          </a:p>
          <a:p>
            <a:endParaRPr lang="en-US" sz="1800" b="0" strike="noStrike" spc="-1">
              <a:latin typeface="Arial"/>
            </a:endParaRPr>
          </a:p>
        </p:txBody>
      </p:sp>
      <p:sp>
        <p:nvSpPr>
          <p:cNvPr id="88" name="TextShape 4"/>
          <p:cNvSpPr txBox="1"/>
          <p:nvPr/>
        </p:nvSpPr>
        <p:spPr>
          <a:xfrm>
            <a:off x="6492240" y="1684080"/>
            <a:ext cx="201168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Emisiones CO2</a:t>
            </a:r>
          </a:p>
          <a:p>
            <a:r>
              <a:rPr lang="en-US" sz="1800" b="0" strike="noStrike" spc="-1">
                <a:latin typeface="Arial"/>
              </a:rPr>
              <a:t>Fosforo</a:t>
            </a:r>
          </a:p>
          <a:p>
            <a:r>
              <a:rPr lang="en-US" sz="1800" b="0" strike="noStrike" spc="-1">
                <a:latin typeface="Arial"/>
              </a:rPr>
              <a:t>Nitrogeno</a:t>
            </a:r>
          </a:p>
          <a:p>
            <a:r>
              <a:rPr lang="en-US" sz="1800" b="0" strike="noStrike" spc="-1">
                <a:latin typeface="Arial"/>
              </a:rPr>
              <a:t>Agua azul</a:t>
            </a:r>
          </a:p>
          <a:p>
            <a:r>
              <a:rPr lang="en-US" sz="1800" b="0" strike="noStrike" spc="-1">
                <a:latin typeface="Arial"/>
              </a:rPr>
              <a:t>eHNPP</a:t>
            </a:r>
          </a:p>
          <a:p>
            <a:r>
              <a:rPr lang="en-US" sz="1800" b="0" strike="noStrike" spc="-1">
                <a:latin typeface="Arial"/>
              </a:rPr>
              <a:t>Huella ecológica</a:t>
            </a:r>
          </a:p>
          <a:p>
            <a:r>
              <a:rPr lang="en-US" sz="1800" b="0" strike="noStrike" spc="-1">
                <a:latin typeface="Arial"/>
              </a:rPr>
              <a:t>Huella material</a:t>
            </a: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2194560" y="1737360"/>
            <a:ext cx="4183560" cy="379008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6889680" y="3931920"/>
            <a:ext cx="2162880" cy="1920240"/>
          </a:xfrm>
          <a:prstGeom prst="rect">
            <a:avLst/>
          </a:prstGeom>
          <a:ln>
            <a:noFill/>
          </a:ln>
        </p:spPr>
      </p:pic>
      <p:sp>
        <p:nvSpPr>
          <p:cNvPr id="91" name="TextShape 5"/>
          <p:cNvSpPr txBox="1"/>
          <p:nvPr/>
        </p:nvSpPr>
        <p:spPr>
          <a:xfrm>
            <a:off x="3840480" y="5669280"/>
            <a:ext cx="9136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Mexico</a:t>
            </a:r>
          </a:p>
        </p:txBody>
      </p:sp>
      <p:sp>
        <p:nvSpPr>
          <p:cNvPr id="92" name="TextShape 6"/>
          <p:cNvSpPr txBox="1"/>
          <p:nvPr/>
        </p:nvSpPr>
        <p:spPr>
          <a:xfrm>
            <a:off x="7207560" y="5760720"/>
            <a:ext cx="129636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Costa Rica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3560" y="2560320"/>
            <a:ext cx="4162680" cy="3314520"/>
          </a:xfrm>
          <a:prstGeom prst="rect">
            <a:avLst/>
          </a:prstGeom>
          <a:solidFill>
            <a:srgbClr val="BC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45720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Aplicaciones nacionales y subnacionales de la "rosquilla"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60" y="1753920"/>
            <a:ext cx="4388760" cy="11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más reciente y elaborada refiere a Amsterdam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6" name="Imagen 84"/>
          <p:cNvPicPr/>
          <p:nvPr/>
        </p:nvPicPr>
        <p:blipFill>
          <a:blip r:embed="rId2"/>
          <a:srcRect l="2909" t="3891" r="3702" b="2104"/>
          <a:stretch/>
        </p:blipFill>
        <p:spPr>
          <a:xfrm>
            <a:off x="4719960" y="1920240"/>
            <a:ext cx="4332240" cy="402804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5610600" y="3505320"/>
            <a:ext cx="7070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Social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7479000" y="3505320"/>
            <a:ext cx="10314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Ecológico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9" name="CustomShape 6"/>
          <p:cNvSpPr/>
          <p:nvPr/>
        </p:nvSpPr>
        <p:spPr>
          <a:xfrm>
            <a:off x="5626800" y="4098600"/>
            <a:ext cx="735840" cy="5166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Global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Social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7467840" y="4022640"/>
            <a:ext cx="1031400" cy="51660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Global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Ecológico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01" name="CustomShape 8"/>
          <p:cNvSpPr/>
          <p:nvPr/>
        </p:nvSpPr>
        <p:spPr>
          <a:xfrm>
            <a:off x="769680" y="4036320"/>
            <a:ext cx="3515040" cy="18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Enfoque:</a:t>
            </a:r>
            <a:endParaRPr lang="en-US" sz="1600" b="0" strike="noStrike" spc="-1">
              <a:latin typeface="Arial"/>
            </a:endParaRPr>
          </a:p>
          <a:p>
            <a:pPr marL="541440" indent="-1821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	Neutralidad carbono y </a:t>
            </a:r>
            <a:endParaRPr lang="en-US" sz="1600" b="0" strike="noStrike" spc="-1">
              <a:latin typeface="Arial"/>
            </a:endParaRPr>
          </a:p>
          <a:p>
            <a:pPr marL="541440" indent="-1821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	Circularidad total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¿Cómo calcular la presión que ejerce la ciudad sobre el planeta?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560" y="7020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6600"/>
                </a:solidFill>
                <a:latin typeface="Gotham Book"/>
                <a:ea typeface="DejaVu Sans"/>
              </a:rPr>
              <a:t>Avances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47680" y="1204920"/>
            <a:ext cx="3485520" cy="14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-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temas ambientales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10 indicadores.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5153040" y="1235880"/>
            <a:ext cx="39902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temas de bienestar 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17 indicadores.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05" name="Imagen 3"/>
          <p:cNvPicPr/>
          <p:nvPr/>
        </p:nvPicPr>
        <p:blipFill>
          <a:blip r:embed="rId2"/>
          <a:srcRect l="24219" t="66663" r="26041" b="7780"/>
          <a:stretch/>
        </p:blipFill>
        <p:spPr>
          <a:xfrm>
            <a:off x="361800" y="2428920"/>
            <a:ext cx="8601120" cy="33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401920" y="2493360"/>
            <a:ext cx="411660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strike="noStrike" spc="-1">
                <a:solidFill>
                  <a:srgbClr val="006600"/>
                </a:solidFill>
                <a:latin typeface="Gotham Book"/>
                <a:ea typeface="DejaVu Sans"/>
              </a:rPr>
              <a:t>Ejemplos</a:t>
            </a:r>
            <a:endParaRPr lang="en-US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n 3"/>
          <p:cNvPicPr/>
          <p:nvPr/>
        </p:nvPicPr>
        <p:blipFill>
          <a:blip r:embed="rId2"/>
          <a:srcRect l="4898" t="16665" r="25209" b="6110"/>
          <a:stretch/>
        </p:blipFill>
        <p:spPr>
          <a:xfrm>
            <a:off x="85680" y="142920"/>
            <a:ext cx="8873640" cy="551412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5591160" y="2057400"/>
            <a:ext cx="1304280" cy="68508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5675760" y="2057400"/>
            <a:ext cx="13982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Actual: 15%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E6200"/>
                </a:solidFill>
                <a:latin typeface="Arial"/>
                <a:ea typeface="DejaVu Sans"/>
              </a:rPr>
              <a:t>Meta: 25%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313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Gotham Book</vt:lpstr>
      <vt:lpstr>StarSymbol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Juan Angel Martinez Rodriguez</dc:creator>
  <dc:description/>
  <cp:lastModifiedBy>Diana Alarcon Gonzalez</cp:lastModifiedBy>
  <cp:revision>67</cp:revision>
  <dcterms:created xsi:type="dcterms:W3CDTF">2020-02-04T17:27:10Z</dcterms:created>
  <dcterms:modified xsi:type="dcterms:W3CDTF">2020-07-14T00:33:21Z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