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670" r:id="rId3"/>
    <p:sldId id="662" r:id="rId4"/>
    <p:sldId id="666" r:id="rId5"/>
    <p:sldId id="671" r:id="rId6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649438"/>
    <a:srgbClr val="4CD44F"/>
    <a:srgbClr val="00CC00"/>
    <a:srgbClr val="1BB600"/>
    <a:srgbClr val="C2D7B9"/>
    <a:srgbClr val="61F32D"/>
    <a:srgbClr val="00FF00"/>
    <a:srgbClr val="66FFFF"/>
    <a:srgbClr val="3DE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67" autoAdjust="0"/>
    <p:restoredTop sz="50000" autoAdjust="0"/>
  </p:normalViewPr>
  <p:slideViewPr>
    <p:cSldViewPr snapToGrid="0">
      <p:cViewPr>
        <p:scale>
          <a:sx n="68" d="100"/>
          <a:sy n="68" d="100"/>
        </p:scale>
        <p:origin x="377" y="-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050"/>
    </p:cViewPr>
  </p:sorterViewPr>
  <p:notesViewPr>
    <p:cSldViewPr snapToGrid="0"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533E32-C03F-48D4-9229-AB3B292C9F73}" type="datetimeFigureOut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068C82-E1C0-4FCB-BAF3-92C667D46A9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715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Entrada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8C82-E1C0-4FCB-BAF3-92C667D46A9B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174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DDEB-2588-4E6E-AA1E-46AE6C9BA82B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816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624C-DA3E-4C4C-8A0E-20ED589E1533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043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2041-F54C-47BD-9D27-35C65097E328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634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7CCF-F085-4D22-8FEE-A9093DB27F00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84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6355-B15A-433F-9181-8B2F11DC6AFD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703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16CA-42DA-4F73-9EF5-CC46B17BD73C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788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D18C-0085-46BA-BCAC-43763EE8800E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73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C84D-82CA-4448-BD65-F720E891D9F2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8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C5FC-0984-4199-ADD4-1960ABACBB1B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589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F97E-66E9-4BDD-92BB-F4EE32D26044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60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EB65-E1DC-49AC-9C7D-709A6CB0E6CC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638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D487-BA53-4400-811E-158BBF2A6F92}" type="datetime1">
              <a:rPr lang="es-MX" smtClean="0"/>
              <a:pPr/>
              <a:t>27/07/2020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16547-29C6-4BB5-9AA7-49372BCF40F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110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6D5C08E-B06A-4B5D-B9E0-78757DD2A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7362" y="5017335"/>
            <a:ext cx="9144000" cy="1223808"/>
          </a:xfrm>
        </p:spPr>
        <p:txBody>
          <a:bodyPr>
            <a:noAutofit/>
          </a:bodyPr>
          <a:lstStyle/>
          <a:p>
            <a:endParaRPr lang="es-MX" sz="2800" dirty="0">
              <a:solidFill>
                <a:schemeClr val="bg1"/>
              </a:solidFill>
              <a:latin typeface="+mj-lt"/>
            </a:endParaRPr>
          </a:p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Ciudad de México, 27 de julio de 2020</a:t>
            </a:r>
          </a:p>
        </p:txBody>
      </p:sp>
      <p:pic>
        <p:nvPicPr>
          <p:cNvPr id="7" name="Imagen 4" descr="Untitled-1-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30483E"/>
              </a:clrFrom>
              <a:clrTo>
                <a:srgbClr val="3048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9" t="88326"/>
          <a:stretch>
            <a:fillRect/>
          </a:stretch>
        </p:blipFill>
        <p:spPr>
          <a:xfrm>
            <a:off x="1874442" y="30480"/>
            <a:ext cx="10294962" cy="1394316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xmlns="" id="{E6D5C08E-B06A-4B5D-B9E0-78757DD2A38C}"/>
              </a:ext>
            </a:extLst>
          </p:cNvPr>
          <p:cNvSpPr txBox="1">
            <a:spLocks/>
          </p:cNvSpPr>
          <p:nvPr/>
        </p:nvSpPr>
        <p:spPr>
          <a:xfrm>
            <a:off x="1951062" y="2601119"/>
            <a:ext cx="10020222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4400" b="1" dirty="0">
                <a:solidFill>
                  <a:srgbClr val="4CD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Programa </a:t>
            </a:r>
            <a:r>
              <a:rPr lang="es-MX" sz="4400" b="1" dirty="0" smtClean="0">
                <a:solidFill>
                  <a:srgbClr val="4CD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 Educación</a:t>
            </a:r>
            <a:endParaRPr lang="es-MX" sz="4400" b="1" dirty="0">
              <a:solidFill>
                <a:srgbClr val="4CD4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4400" b="1" dirty="0">
                <a:solidFill>
                  <a:srgbClr val="4CD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 la Ciudad de México</a:t>
            </a:r>
          </a:p>
        </p:txBody>
      </p:sp>
    </p:spTree>
    <p:extLst>
      <p:ext uri="{BB962C8B-B14F-4D97-AF65-F5344CB8AC3E}">
        <p14:creationId xmlns:p14="http://schemas.microsoft.com/office/powerpoint/2010/main" val="218711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62AC576-7EC1-4511-BCB0-3567C57A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069" y="1966477"/>
            <a:ext cx="9703559" cy="3648736"/>
          </a:xfrm>
        </p:spPr>
        <p:txBody>
          <a:bodyPr>
            <a:normAutofit lnSpcReduction="10000"/>
          </a:bodyPr>
          <a:lstStyle/>
          <a:p>
            <a:pPr marL="180975" lvl="0" indent="-90488" algn="just">
              <a:buClr>
                <a:schemeClr val="bg1"/>
              </a:buClr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el año 2040 la Ciudad de México cuenta con un sistema de educación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pública gratuito, que garantiza el derecho  a la educación, desde el nivel inicial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hasta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superior.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La ciudad dispone de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condiciones óptimas en la  infraestructura y equipamiento con alto componente tecnológico, adecuados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para el desarrollo de procesos de enseñanza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aprendizaje.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sistema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 la ciudad se distingue por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alcanzar un logro educativo acorde a los estándares internacionales que la ubican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entre los primeros lugares del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país.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procesos educativos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fomenta la solidaridad, el respeto al medio ambiente, el desarrollo de una vida saludable, la cultura de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paz, la igualdad de género, la interculturalidad, y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el máximo respeto por la ciudad y quienes la habitamos.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8F3C3DC-ACCE-469F-AE77-7C82A6C3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2</a:t>
            </a:fld>
            <a:endParaRPr lang="es-MX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F34EBC3-FD5B-404F-80F8-4B29B1DC3ACF}"/>
              </a:ext>
            </a:extLst>
          </p:cNvPr>
          <p:cNvSpPr txBox="1">
            <a:spLocks/>
          </p:cNvSpPr>
          <p:nvPr/>
        </p:nvSpPr>
        <p:spPr>
          <a:xfrm>
            <a:off x="2104571" y="864997"/>
            <a:ext cx="9100458" cy="1204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VISIÓN</a:t>
            </a:r>
          </a:p>
        </p:txBody>
      </p:sp>
    </p:spTree>
    <p:extLst>
      <p:ext uri="{BB962C8B-B14F-4D97-AF65-F5344CB8AC3E}">
        <p14:creationId xmlns:p14="http://schemas.microsoft.com/office/powerpoint/2010/main" val="213802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62AC576-7EC1-4511-BCB0-3567C57A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804" y="1043838"/>
            <a:ext cx="9962866" cy="56447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altLang="es-MX" sz="2400" b="1" dirty="0" smtClean="0"/>
              <a:t>Objetivo </a:t>
            </a:r>
            <a:r>
              <a:rPr lang="es-ES" altLang="es-MX" sz="2400" b="1" dirty="0"/>
              <a:t>1.</a:t>
            </a:r>
            <a:r>
              <a:rPr lang="es-ES" altLang="es-MX" sz="2400" dirty="0"/>
              <a:t> Garantizar el derecho de </a:t>
            </a:r>
            <a:r>
              <a:rPr lang="es-ES" altLang="es-MX" sz="2400" dirty="0" smtClean="0"/>
              <a:t>todas las personas en </a:t>
            </a:r>
            <a:r>
              <a:rPr lang="es-ES" altLang="es-MX" sz="2400" dirty="0"/>
              <a:t>la Ciudad de México a una educación equitativa, inclusiva, intercultural e integral que </a:t>
            </a:r>
            <a:r>
              <a:rPr lang="es-ES" altLang="es-MX" sz="2400" dirty="0" smtClean="0"/>
              <a:t>asegure el acceso a </a:t>
            </a:r>
            <a:r>
              <a:rPr lang="es-ES" altLang="es-MX" sz="2400" dirty="0"/>
              <a:t>los recursos </a:t>
            </a:r>
            <a:r>
              <a:rPr lang="es-ES" altLang="es-MX" sz="2400" dirty="0" smtClean="0"/>
              <a:t>científicos, tecnológicos, de innovación y culturales, </a:t>
            </a:r>
            <a:r>
              <a:rPr lang="es-ES" altLang="es-MX" sz="2400" dirty="0"/>
              <a:t>a través de mecanismos flexibles y </a:t>
            </a:r>
            <a:r>
              <a:rPr lang="es-ES" altLang="es-MX" sz="2400" dirty="0" smtClean="0"/>
              <a:t>diversificados, </a:t>
            </a:r>
            <a:r>
              <a:rPr lang="es-ES" altLang="es-MX" sz="2400" dirty="0"/>
              <a:t>que se adapten a las características y </a:t>
            </a:r>
            <a:r>
              <a:rPr lang="es-ES" altLang="es-MX" sz="2400" dirty="0" smtClean="0"/>
              <a:t>necesidades </a:t>
            </a:r>
            <a:r>
              <a:rPr lang="es-ES" altLang="es-MX" sz="2400" dirty="0"/>
              <a:t>de los diversos grupos </a:t>
            </a:r>
            <a:r>
              <a:rPr lang="es-ES" altLang="es-MX" sz="2400" dirty="0" smtClean="0"/>
              <a:t>sociales.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b="1" dirty="0"/>
              <a:t>Objetivo 2.</a:t>
            </a:r>
            <a:r>
              <a:rPr lang="es-ES" sz="2400" dirty="0"/>
              <a:t> Garantizar el derecho a una educación de excelencia, pertinente y relevante en todos los niveles y modalidades </a:t>
            </a:r>
            <a:r>
              <a:rPr lang="es-ES" sz="2400" dirty="0" smtClean="0"/>
              <a:t>educativas, que permita ofrecer </a:t>
            </a:r>
            <a:r>
              <a:rPr lang="es-ES" sz="2400" dirty="0"/>
              <a:t>una perspectiva de desarrollo humano </a:t>
            </a:r>
            <a:r>
              <a:rPr lang="es-ES" sz="2400" dirty="0" smtClean="0"/>
              <a:t>articulada, </a:t>
            </a:r>
            <a:r>
              <a:rPr lang="es-ES" sz="2400" dirty="0"/>
              <a:t>basada en la </a:t>
            </a:r>
            <a:r>
              <a:rPr lang="es-ES" sz="2400" dirty="0" smtClean="0"/>
              <a:t>distribución </a:t>
            </a:r>
            <a:r>
              <a:rPr lang="es-ES" sz="2400" dirty="0"/>
              <a:t>social del conocimiento y en la creación de espacios destinados a </a:t>
            </a:r>
            <a:r>
              <a:rPr lang="es-ES" sz="2400" dirty="0" smtClean="0"/>
              <a:t>aprender </a:t>
            </a:r>
            <a:r>
              <a:rPr lang="es-ES" sz="2400" dirty="0"/>
              <a:t>a lo </a:t>
            </a:r>
            <a:r>
              <a:rPr lang="es-ES" sz="2400" dirty="0" smtClean="0"/>
              <a:t>largo de la vida </a:t>
            </a:r>
            <a:r>
              <a:rPr lang="es-ES" sz="2400" dirty="0"/>
              <a:t>y a acortar </a:t>
            </a:r>
            <a:r>
              <a:rPr lang="es-ES" sz="2400" dirty="0" smtClean="0"/>
              <a:t>las brechas cognitivas de las personas egresadas del sistema educativo</a:t>
            </a:r>
            <a:r>
              <a:rPr lang="es-ES" sz="2400" dirty="0"/>
              <a:t>.</a:t>
            </a:r>
            <a:endParaRPr lang="es-E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8F3C3DC-ACCE-469F-AE77-7C82A6C3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3</a:t>
            </a:fld>
            <a:endParaRPr lang="es-MX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F34EBC3-FD5B-404F-80F8-4B29B1DC3ACF}"/>
              </a:ext>
            </a:extLst>
          </p:cNvPr>
          <p:cNvSpPr txBox="1">
            <a:spLocks/>
          </p:cNvSpPr>
          <p:nvPr/>
        </p:nvSpPr>
        <p:spPr>
          <a:xfrm>
            <a:off x="1948343" y="169394"/>
            <a:ext cx="9126217" cy="7313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solidFill>
                  <a:srgbClr val="00B05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OBJETIVOS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s-MX" sz="3200" b="1" dirty="0">
              <a:solidFill>
                <a:srgbClr val="00B05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3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8F3C3DC-ACCE-469F-AE77-7C82A6C3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4</a:t>
            </a:fld>
            <a:endParaRPr lang="es-MX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F34EBC3-FD5B-404F-80F8-4B29B1DC3ACF}"/>
              </a:ext>
            </a:extLst>
          </p:cNvPr>
          <p:cNvSpPr txBox="1">
            <a:spLocks/>
          </p:cNvSpPr>
          <p:nvPr/>
        </p:nvSpPr>
        <p:spPr>
          <a:xfrm>
            <a:off x="1860231" y="425564"/>
            <a:ext cx="9126217" cy="7313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OBJETIVOS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62AC576-7EC1-4511-BCB0-3567C57A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804" y="1043838"/>
            <a:ext cx="9962866" cy="56447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b="1" dirty="0" smtClean="0"/>
              <a:t>Objetivo </a:t>
            </a:r>
            <a:r>
              <a:rPr lang="es-ES" sz="2400" b="1" dirty="0"/>
              <a:t>3.</a:t>
            </a:r>
            <a:r>
              <a:rPr lang="es-ES" sz="2400" dirty="0"/>
              <a:t> Asegurar la </a:t>
            </a:r>
            <a:r>
              <a:rPr lang="es-ES" sz="2400" dirty="0" smtClean="0"/>
              <a:t>calidad </a:t>
            </a:r>
            <a:r>
              <a:rPr lang="es-ES" sz="2400" dirty="0"/>
              <a:t>en la </a:t>
            </a:r>
            <a:r>
              <a:rPr lang="es-ES" sz="2400" dirty="0" smtClean="0"/>
              <a:t>infraestructura y equipamiento, así como en las condiciones </a:t>
            </a:r>
            <a:r>
              <a:rPr lang="es-ES" sz="2400" dirty="0"/>
              <a:t>dignas de trabajo y </a:t>
            </a:r>
            <a:r>
              <a:rPr lang="es-ES" sz="2400" dirty="0" smtClean="0"/>
              <a:t>estudio, mediante la transformación</a:t>
            </a:r>
            <a:r>
              <a:rPr lang="es-ES" sz="2400" dirty="0"/>
              <a:t>, mantenimiento y </a:t>
            </a:r>
            <a:r>
              <a:rPr lang="es-ES" sz="2400" dirty="0" smtClean="0"/>
              <a:t>actualización de la enseñanza, en respuesta a los nuevos </a:t>
            </a:r>
            <a:r>
              <a:rPr lang="es-ES" sz="2400" dirty="0"/>
              <a:t>modelos </a:t>
            </a:r>
            <a:r>
              <a:rPr lang="es-ES" sz="2400" dirty="0" smtClean="0"/>
              <a:t>educativos, para mejorar </a:t>
            </a:r>
            <a:r>
              <a:rPr lang="es-ES" sz="2400" dirty="0"/>
              <a:t>y </a:t>
            </a:r>
            <a:r>
              <a:rPr lang="es-ES" sz="2400" dirty="0" smtClean="0"/>
              <a:t>ampliar </a:t>
            </a:r>
            <a:r>
              <a:rPr lang="es-ES" sz="2400" dirty="0"/>
              <a:t>las plataformas </a:t>
            </a:r>
            <a:r>
              <a:rPr lang="es-ES" sz="2400" dirty="0" smtClean="0"/>
              <a:t>digitales,  diseñar </a:t>
            </a:r>
            <a:r>
              <a:rPr lang="es-ES" sz="2400" dirty="0"/>
              <a:t>aplicaciones móviles para usos académicos y </a:t>
            </a:r>
            <a:r>
              <a:rPr lang="es-ES" sz="2400" dirty="0" smtClean="0"/>
              <a:t>administrativos, así como consolidar el </a:t>
            </a:r>
            <a:r>
              <a:rPr lang="es-ES" sz="2400" dirty="0"/>
              <a:t>proyecto de conectividad y </a:t>
            </a:r>
            <a:r>
              <a:rPr lang="es-ES" sz="2400" dirty="0" smtClean="0"/>
              <a:t>telecomunicaciones, y con ello reducir la brecha digital.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b="1" dirty="0"/>
              <a:t>Objetivo </a:t>
            </a:r>
            <a:r>
              <a:rPr lang="es-ES" sz="2400" b="1" dirty="0" smtClean="0"/>
              <a:t>4.</a:t>
            </a:r>
            <a:r>
              <a:rPr lang="es-ES" sz="2400" dirty="0" smtClean="0"/>
              <a:t> Fortalecer </a:t>
            </a:r>
            <a:r>
              <a:rPr lang="es-ES" sz="2400" dirty="0"/>
              <a:t>la educación para la salud, el autocuidado, el </a:t>
            </a:r>
            <a:r>
              <a:rPr lang="es-ES" sz="2400" dirty="0" smtClean="0"/>
              <a:t>auto-monitoreo, el bienestar y la calidad de vida, mediante programas de formación que desarrollen la responsabilidad individual y colectiva </a:t>
            </a:r>
            <a:r>
              <a:rPr lang="es-ES" sz="2400" dirty="0"/>
              <a:t>en las escuelas y en la comunidad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7203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8F3C3DC-ACCE-469F-AE77-7C82A6C3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6547-29C6-4BB5-9AA7-49372BCF40F4}" type="slidenum">
              <a:rPr lang="es-MX" smtClean="0"/>
              <a:pPr/>
              <a:t>5</a:t>
            </a:fld>
            <a:endParaRPr lang="es-MX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F34EBC3-FD5B-404F-80F8-4B29B1DC3ACF}"/>
              </a:ext>
            </a:extLst>
          </p:cNvPr>
          <p:cNvSpPr txBox="1">
            <a:spLocks/>
          </p:cNvSpPr>
          <p:nvPr/>
        </p:nvSpPr>
        <p:spPr>
          <a:xfrm>
            <a:off x="1860231" y="425564"/>
            <a:ext cx="9126217" cy="7313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OBJETIVOS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62AC576-7EC1-4511-BCB0-3567C57A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804" y="1043838"/>
            <a:ext cx="9962866" cy="56447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b="1" dirty="0" smtClean="0"/>
              <a:t>Objetivo </a:t>
            </a:r>
            <a:r>
              <a:rPr lang="es-ES" sz="2400" b="1" dirty="0"/>
              <a:t>5: </a:t>
            </a:r>
            <a:r>
              <a:rPr lang="es-ES" sz="2400" dirty="0" smtClean="0"/>
              <a:t>Garantizar </a:t>
            </a:r>
            <a:r>
              <a:rPr lang="es-ES" sz="2400" dirty="0"/>
              <a:t>la educación a lo largo de la vida como vía para reducir las desigualdades, abatir el rezago educativo, y promover el ejercicio de los derechos, a </a:t>
            </a:r>
            <a:r>
              <a:rPr lang="es-ES" sz="2400" dirty="0" smtClean="0"/>
              <a:t>través </a:t>
            </a:r>
            <a:r>
              <a:rPr lang="es-ES" sz="2400" dirty="0"/>
              <a:t>de la </a:t>
            </a:r>
            <a:r>
              <a:rPr lang="es-ES" sz="2400" dirty="0" smtClean="0"/>
              <a:t>ampliación de la oferta y la infraestructura para la educación formal y no formal en toda la ciudad. 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b="1" dirty="0" smtClean="0"/>
              <a:t>Objetivo 6: </a:t>
            </a:r>
            <a:r>
              <a:rPr lang="es-ES" sz="2400" dirty="0" smtClean="0"/>
              <a:t>Contar con equipos docentes especializados en todos los niveles y disciplinas educativas, a través de la formación y actualización en contextos disciplinares y pedagógicos innovadores, la </a:t>
            </a:r>
            <a:r>
              <a:rPr lang="es-ES" sz="2400" dirty="0"/>
              <a:t>incorporación de nuevos modelos </a:t>
            </a:r>
            <a:r>
              <a:rPr lang="es-ES" sz="2400" dirty="0" smtClean="0"/>
              <a:t>didácticos y de tecnologías de la información y la comunicación, mediante la consolidación de un sistema de profesionalización de la enseñanza.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 smtClean="0"/>
          </a:p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58454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25412</TotalTime>
  <Words>524</Words>
  <Application>Microsoft Office PowerPoint</Application>
  <PresentationFormat>Personalizado</PresentationFormat>
  <Paragraphs>25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Secretaría de Ciencia, Tecnología e Innovación</dc:title>
  <dc:creator>SECITI</dc:creator>
  <cp:lastModifiedBy>Usuario</cp:lastModifiedBy>
  <cp:revision>947</cp:revision>
  <cp:lastPrinted>2018-12-06T17:13:08Z</cp:lastPrinted>
  <dcterms:created xsi:type="dcterms:W3CDTF">2018-08-14T23:48:41Z</dcterms:created>
  <dcterms:modified xsi:type="dcterms:W3CDTF">2020-07-27T20:38:02Z</dcterms:modified>
</cp:coreProperties>
</file>