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67" r:id="rId2"/>
    <p:sldId id="687" r:id="rId3"/>
    <p:sldId id="706" r:id="rId4"/>
    <p:sldId id="688" r:id="rId5"/>
    <p:sldId id="690" r:id="rId6"/>
    <p:sldId id="707" r:id="rId7"/>
    <p:sldId id="708" r:id="rId8"/>
    <p:sldId id="709" r:id="rId9"/>
    <p:sldId id="705" r:id="rId10"/>
    <p:sldId id="711" r:id="rId11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9933C"/>
    <a:srgbClr val="92C73E"/>
    <a:srgbClr val="3AA537"/>
    <a:srgbClr val="548235"/>
    <a:srgbClr val="00AE42"/>
    <a:srgbClr val="178E88"/>
    <a:srgbClr val="E6E6E6"/>
    <a:srgbClr val="FF8732"/>
    <a:srgbClr val="F98727"/>
    <a:srgbClr val="FF872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9258" autoAdjust="0"/>
    <p:restoredTop sz="93792" autoAdjust="0"/>
  </p:normalViewPr>
  <p:slideViewPr>
    <p:cSldViewPr snapToGrid="0">
      <p:cViewPr>
        <p:scale>
          <a:sx n="70" d="100"/>
          <a:sy n="70" d="100"/>
        </p:scale>
        <p:origin x="-85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84" y="2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2D31CD-72C1-4891-A41A-DECA728E6223}" type="datetimeFigureOut">
              <a:rPr lang="es-MX" smtClean="0"/>
              <a:pPr/>
              <a:t>10/08/2020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3A412D-E2F5-48EB-AC54-5ACD0E38EFE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309210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</a:pP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3A412D-E2F5-48EB-AC54-5ACD0E38EFEF}" type="slidenum">
              <a:rPr lang="es-MX" smtClean="0"/>
              <a:pPr/>
              <a:t>3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979141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</a:pP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3A412D-E2F5-48EB-AC54-5ACD0E38EFEF}" type="slidenum">
              <a:rPr lang="es-MX" smtClean="0"/>
              <a:pPr/>
              <a:t>4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979141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</a:pP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3A412D-E2F5-48EB-AC54-5ACD0E38EFEF}" type="slidenum">
              <a:rPr lang="es-MX" smtClean="0"/>
              <a:pPr/>
              <a:t>5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979141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</a:pP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3A412D-E2F5-48EB-AC54-5ACD0E38EFEF}" type="slidenum">
              <a:rPr lang="es-MX" smtClean="0"/>
              <a:pPr/>
              <a:t>6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979141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</a:pP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3A412D-E2F5-48EB-AC54-5ACD0E38EFEF}" type="slidenum">
              <a:rPr lang="es-MX" smtClean="0"/>
              <a:pPr/>
              <a:t>7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979141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</a:pP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3A412D-E2F5-48EB-AC54-5ACD0E38EFEF}" type="slidenum">
              <a:rPr lang="es-MX" smtClean="0"/>
              <a:pPr/>
              <a:t>8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9791417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</a:pPr>
            <a:r>
              <a:rPr lang="es-MX" dirty="0"/>
              <a:t>Patentes concedidas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3A412D-E2F5-48EB-AC54-5ACD0E38EFEF}" type="slidenum">
              <a:rPr lang="es-MX" smtClean="0"/>
              <a:pPr/>
              <a:t>9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8651259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</a:pPr>
            <a:r>
              <a:rPr lang="es-MX" dirty="0"/>
              <a:t>PROMEDIO DE LA OCDE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3A412D-E2F5-48EB-AC54-5ACD0E38EFEF}" type="slidenum">
              <a:rPr lang="es-MX" smtClean="0"/>
              <a:pPr/>
              <a:t>10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979141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FF79ED5-9C72-4178-A127-D23B46366F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83CFC167-1947-4594-A5D7-24EB51E755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4083E91-C4B1-4F40-AA82-C8588ACF3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0849374-F1CA-4BE9-A8AF-5F79F2AD1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C58B554-68CA-4541-AB99-75B4299B3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06D444B-9BEB-4A3F-9696-0560DDACF90C}" type="slidenum">
              <a:rPr kumimoji="0" lang="es-MX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altLang="es-MX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7D5CFBF3-E6F9-4197-9FB4-E2A896D563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12192000" cy="6861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169006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91BE8EA-8CDF-48A5-87F9-FDD066F8A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94C551D3-7489-4B4F-9916-36EDE1906F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81DBEDF-4863-42C9-AB5F-C6ED3AED9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87671BA-77EF-460D-A7F2-9C9FCBFEA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8D60BAD-F7FB-4879-906B-0825A8AD3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3A05F6-B716-421D-AD68-E16E415ED76F}" type="slidenum">
              <a:rPr kumimoji="0" lang="es-MX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altLang="es-MX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79959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43932639-3594-40BE-BE53-708338B9E3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E241798C-69A9-4994-9864-E3043C6F99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5B1F091-4784-4583-BB19-71934EAA5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EDE9571-66FB-4BD2-916D-D4DE2AF74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04ACD40-B710-4F44-9AE9-88F49F2BD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3A05F6-B716-421D-AD68-E16E415ED76F}" type="slidenum">
              <a:rPr kumimoji="0" lang="es-MX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altLang="es-MX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602929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11637819" y="6400915"/>
            <a:ext cx="369454" cy="124468"/>
          </a:xfrm>
        </p:spPr>
        <p:txBody>
          <a:bodyPr lIns="0" tIns="0" rIns="0" bIns="0"/>
          <a:lstStyle>
            <a:lvl1pPr>
              <a:defRPr sz="927" b="0" i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defRPr>
            </a:lvl1pPr>
          </a:lstStyle>
          <a:p>
            <a:pPr marL="11546" marR="0" lvl="0" indent="0" algn="r" defTabSz="914400" rtl="0" eaLnBrk="1" fontAlgn="auto" latinLnBrk="0" hangingPunct="1">
              <a:lnSpc>
                <a:spcPts val="95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927" b="0" i="0" u="none" strike="noStrike" kern="1200" cap="none" spc="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ource Sans Pro" panose="020B0503030403020204" pitchFamily="34" charset="0"/>
              </a:rPr>
              <a:t>1</a:t>
            </a:r>
            <a:fld id="{81D60167-4931-47E6-BA6A-407CBD079E47}" type="slidenum">
              <a:rPr kumimoji="0" sz="927" b="0" i="0" u="none" strike="noStrike" kern="1200" cap="none" spc="4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ource Sans Pro" panose="020B0503030403020204" pitchFamily="34" charset="0"/>
              </a:rPr>
              <a:pPr marL="11546" marR="0" lvl="0" indent="0" algn="r" defTabSz="914400" rtl="0" eaLnBrk="1" fontAlgn="auto" latinLnBrk="0" hangingPunct="1">
                <a:lnSpc>
                  <a:spcPts val="95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sz="927" b="0" i="0" u="none" strike="noStrike" kern="1200" cap="none" spc="4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 panose="020B0503030403020204" pitchFamily="34" charset="0"/>
            </a:endParaRP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xmlns="" id="{A6FED77A-DEB2-DD47-AF39-AA7A96CAF960}"/>
              </a:ext>
            </a:extLst>
          </p:cNvPr>
          <p:cNvCxnSpPr>
            <a:cxnSpLocks/>
          </p:cNvCxnSpPr>
          <p:nvPr userDrawn="1"/>
        </p:nvCxnSpPr>
        <p:spPr>
          <a:xfrm>
            <a:off x="0" y="6656294"/>
            <a:ext cx="12192000" cy="0"/>
          </a:xfrm>
          <a:prstGeom prst="line">
            <a:avLst/>
          </a:prstGeom>
          <a:ln w="19050">
            <a:solidFill>
              <a:srgbClr val="1893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12465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593487B-4771-47B0-98CF-D0B18D4C5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E3016BC-63DA-4E27-972C-58152CDB8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C5F8EFD-52A1-46EA-9801-5CE3AB9A6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22827-3F2E-488E-A659-D9A950834504}" type="datetimeFigureOut">
              <a:rPr lang="es-MX" smtClean="0"/>
              <a:pPr/>
              <a:t>10/08/2020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0DA187B-7B57-480F-A575-B58421784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A7C322C-CAEF-46C8-82C7-01A7A099E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DB95DA-A11D-4E03-A528-94C0AD194430}" type="slidenum">
              <a:rPr kumimoji="0" lang="es-MX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00AE4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altLang="es-MX" sz="1200" b="0" i="0" u="none" strike="noStrike" kern="1200" cap="none" spc="0" normalizeH="0" baseline="0" noProof="0">
              <a:ln>
                <a:noFill/>
              </a:ln>
              <a:solidFill>
                <a:srgbClr val="00AE4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7" name="Conector recto 8">
            <a:extLst>
              <a:ext uri="{FF2B5EF4-FFF2-40B4-BE49-F238E27FC236}">
                <a16:creationId xmlns:a16="http://schemas.microsoft.com/office/drawing/2014/main" xmlns="" id="{E461DD5A-06C6-4A39-8065-04D34BF02E18}"/>
              </a:ext>
            </a:extLst>
          </p:cNvPr>
          <p:cNvCxnSpPr/>
          <p:nvPr userDrawn="1"/>
        </p:nvCxnSpPr>
        <p:spPr>
          <a:xfrm flipH="1" flipV="1">
            <a:off x="1858963" y="6496050"/>
            <a:ext cx="9626600" cy="0"/>
          </a:xfrm>
          <a:prstGeom prst="line">
            <a:avLst/>
          </a:prstGeom>
          <a:ln w="19050">
            <a:solidFill>
              <a:srgbClr val="00AE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9">
            <a:extLst>
              <a:ext uri="{FF2B5EF4-FFF2-40B4-BE49-F238E27FC236}">
                <a16:creationId xmlns:a16="http://schemas.microsoft.com/office/drawing/2014/main" xmlns="" id="{4142D4B8-CC0C-41D6-9B74-ADAFD8FDB8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6256338"/>
            <a:ext cx="1452563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25698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5BF0883-BAE5-4365-B24F-A0DDD72DC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98BD95B1-86AB-4112-BE4A-A96977EAD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E5C8AAF-5FFF-4E67-809A-E284C30F0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1761081-3D23-4F08-B081-2149C96A6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F1BBDEA-38A9-45D4-9580-64CBD3369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3A05F6-B716-421D-AD68-E16E415ED76F}" type="slidenum">
              <a:rPr kumimoji="0" lang="es-MX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altLang="es-MX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743273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4237DD1-05A9-4B56-AA10-6CDF7DDF7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EE53F9E-A6E7-4205-B349-DBE701329D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D24C5B63-38E0-4A94-A36A-0B447DD457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3CC7851D-4408-4E98-B246-CB2B7DCEF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F66AEC90-ADD0-438E-AE01-7DF76429C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F150C7C-69B6-42A5-BA86-EBDDBF8FC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3A05F6-B716-421D-AD68-E16E415ED76F}" type="slidenum">
              <a:rPr kumimoji="0" lang="es-MX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altLang="es-MX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923308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FD0AFFF-8E20-49C5-8346-8115CF34E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4E02641A-1FC5-498D-848A-4FAD51826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B3C69BE2-DC19-4692-8ED5-6CCA673343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F05E4458-AACC-4F44-8457-54A1F64434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128F2885-283A-4BB6-B5A4-EDCE316204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9D6E23DC-E168-4690-98D6-407AD18A0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ACFC9ABE-15B7-4A6C-85C4-E39C1AF42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4026AF07-6295-457F-B22C-37ED349D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3A05F6-B716-421D-AD68-E16E415ED76F}" type="slidenum">
              <a:rPr kumimoji="0" lang="es-MX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altLang="es-MX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188981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FEEC951-46C0-4080-83B4-F9D645D31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6A5D26F9-E637-48E3-ADE9-1F9D1626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8193D65E-034A-4C16-83FD-D96D2B9EB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DCB49BD5-0E45-408F-AAC5-632B0E2AC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3A05F6-B716-421D-AD68-E16E415ED76F}" type="slidenum">
              <a:rPr kumimoji="0" lang="es-MX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altLang="es-MX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313913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EFDA7354-EE89-4140-A4C7-8F3E4395B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22827-3F2E-488E-A659-D9A950834504}" type="datetimeFigureOut">
              <a:rPr lang="es-MX" smtClean="0"/>
              <a:pPr/>
              <a:t>10/08/2020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7554BCCF-E6C6-4D01-8628-4E4F5D84D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1A4775C4-8D70-4E60-890F-998C834EB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2DBEFD0-5E2E-4A36-AB6F-CD26F4E27720}" type="slidenum">
              <a:rPr kumimoji="0" lang="es-MX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00AE42"/>
                </a:solidFill>
                <a:effectLst/>
                <a:uLnTx/>
                <a:uFillTx/>
                <a:latin typeface="Source Sans Pro" pitchFamily="34" charset="0"/>
                <a:ea typeface="+mn-ea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altLang="es-MX" sz="1200" b="0" i="0" u="none" strike="noStrike" kern="1200" cap="none" spc="0" normalizeH="0" baseline="0" noProof="0">
              <a:ln>
                <a:noFill/>
              </a:ln>
              <a:solidFill>
                <a:srgbClr val="00AE42"/>
              </a:solidFill>
              <a:effectLst/>
              <a:uLnTx/>
              <a:uFillTx/>
              <a:latin typeface="Source Sans Pro" pitchFamily="34" charset="0"/>
              <a:ea typeface="+mn-ea"/>
            </a:endParaRPr>
          </a:p>
        </p:txBody>
      </p:sp>
      <p:sp>
        <p:nvSpPr>
          <p:cNvPr id="5" name="Rectángulo 2">
            <a:extLst>
              <a:ext uri="{FF2B5EF4-FFF2-40B4-BE49-F238E27FC236}">
                <a16:creationId xmlns:a16="http://schemas.microsoft.com/office/drawing/2014/main" xmlns="" id="{848B46BC-BF05-4E18-9D69-34CD9A21DED1}"/>
              </a:ext>
            </a:extLst>
          </p:cNvPr>
          <p:cNvSpPr/>
          <p:nvPr userDrawn="1"/>
        </p:nvSpPr>
        <p:spPr>
          <a:xfrm>
            <a:off x="2019300" y="6350000"/>
            <a:ext cx="546100" cy="328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311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05ACB62-0044-47FA-B0EA-9651CB872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92D248E-9B23-4031-B5D6-9382C802C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D1CDB5A-8287-4BCC-964B-95A5E0AE3D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7E243DFE-8125-4D4F-A660-2257AF80D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59DCA4AA-9772-4B0F-8243-2040FC808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4F86BF70-0704-43F2-B1AA-59796AFB6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3A05F6-B716-421D-AD68-E16E415ED76F}" type="slidenum">
              <a:rPr kumimoji="0" lang="es-MX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altLang="es-MX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840763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281275D-E6AA-43EC-A1C1-DDAD3084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A6C2E98A-64B9-465B-997A-99D90FD5D4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9D7AE10-56DD-423D-9538-C349197F5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3E3BFFFB-0EA8-45F3-BFC2-7AAC37B81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FAEA46AB-563C-42DA-B470-B085BE11D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B49C799-8C3A-4BA9-9FB4-E526B73DD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3A05F6-B716-421D-AD68-E16E415ED76F}" type="slidenum">
              <a:rPr kumimoji="0" lang="es-MX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altLang="es-MX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517676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0627A4D6-7E1D-49A5-9AA5-2895F73ED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89716ED-BC01-4792-9B33-52CEEA299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B913E71-7965-453D-A97E-2A60EE92A7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D0CE408-513A-4E9F-BA35-83653992E9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9D54297-59A9-4F16-BAA4-E7AC81698A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3A05F6-B716-421D-AD68-E16E415ED76F}" type="slidenum">
              <a:rPr kumimoji="0" lang="es-MX" altLang="es-MX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altLang="es-MX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093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121"/>
          <p:cNvSpPr/>
          <p:nvPr/>
        </p:nvSpPr>
        <p:spPr>
          <a:xfrm>
            <a:off x="-101335" y="9525"/>
            <a:ext cx="12293335" cy="6848475"/>
          </a:xfrm>
          <a:custGeom>
            <a:avLst/>
            <a:gdLst/>
            <a:ahLst/>
            <a:cxnLst/>
            <a:rect l="l" t="t" r="r" b="b"/>
            <a:pathLst>
              <a:path w="10858500" h="4143375">
                <a:moveTo>
                  <a:pt x="0" y="4143375"/>
                </a:moveTo>
                <a:lnTo>
                  <a:pt x="10858500" y="4143375"/>
                </a:lnTo>
                <a:lnTo>
                  <a:pt x="10858500" y="0"/>
                </a:lnTo>
                <a:lnTo>
                  <a:pt x="0" y="0"/>
                </a:lnTo>
                <a:lnTo>
                  <a:pt x="0" y="4143375"/>
                </a:lnTo>
                <a:close/>
              </a:path>
            </a:pathLst>
          </a:custGeom>
          <a:solidFill>
            <a:srgbClr val="104D43"/>
          </a:solidFill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488" r="2492"/>
          <a:stretch/>
        </p:blipFill>
        <p:spPr>
          <a:xfrm>
            <a:off x="-114304" y="-4763"/>
            <a:ext cx="12293332" cy="902267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t="683" r="29127"/>
          <a:stretch/>
        </p:blipFill>
        <p:spPr>
          <a:xfrm>
            <a:off x="217070" y="6046400"/>
            <a:ext cx="6825034" cy="71559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/>
          <a:srcRect l="64789" t="2884" r="-1" b="-1"/>
          <a:stretch/>
        </p:blipFill>
        <p:spPr>
          <a:xfrm>
            <a:off x="8405199" y="6046399"/>
            <a:ext cx="3439139" cy="715590"/>
          </a:xfrm>
          <a:prstGeom prst="rect">
            <a:avLst/>
          </a:prstGeom>
        </p:spPr>
      </p:pic>
      <p:sp>
        <p:nvSpPr>
          <p:cNvPr id="9" name="object 6"/>
          <p:cNvSpPr txBox="1"/>
          <p:nvPr/>
        </p:nvSpPr>
        <p:spPr>
          <a:xfrm>
            <a:off x="769433" y="1969050"/>
            <a:ext cx="11021514" cy="3276718"/>
          </a:xfrm>
          <a:prstGeom prst="rect">
            <a:avLst/>
          </a:prstGeom>
        </p:spPr>
        <p:txBody>
          <a:bodyPr wrap="square" lIns="0" tIns="35591" rIns="0" bIns="0" rtlCol="0"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es-ES" sz="4400" b="1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EDUCACIÓN, 2040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endParaRPr lang="es-ES" sz="4400" b="1" cap="small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es-ES" sz="4000" b="1" cap="small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Objetivos y Metas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endParaRPr lang="es-MX" sz="48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493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77508" y="6446814"/>
            <a:ext cx="27432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10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366189" y="1859686"/>
            <a:ext cx="11450829" cy="4609349"/>
          </a:xfrm>
        </p:spPr>
        <p:txBody>
          <a:bodyPr>
            <a:noAutofit/>
          </a:bodyPr>
          <a:lstStyle/>
          <a:p>
            <a:pPr marL="625475" lvl="2" indent="-457200" algn="just">
              <a:lnSpc>
                <a:spcPct val="100000"/>
              </a:lnSpc>
              <a:spcBef>
                <a:spcPts val="100"/>
              </a:spcBef>
              <a:buNone/>
            </a:pPr>
            <a:r>
              <a:rPr lang="es-ES" dirty="0" smtClean="0"/>
              <a:t>4.1 Plan Maestro de Infraestructura educativa con visión territorial en todos los niveles con base en las necesidades de la ciudad y su población.</a:t>
            </a:r>
          </a:p>
          <a:p>
            <a:pPr marL="625475" lvl="2" indent="-457200" algn="just">
              <a:lnSpc>
                <a:spcPct val="100000"/>
              </a:lnSpc>
              <a:spcBef>
                <a:spcPts val="100"/>
              </a:spcBef>
              <a:buNone/>
            </a:pPr>
            <a:endParaRPr lang="es-ES" sz="800" dirty="0" smtClean="0"/>
          </a:p>
          <a:p>
            <a:pPr marL="625475" lvl="2" indent="-457200" algn="just">
              <a:lnSpc>
                <a:spcPct val="100000"/>
              </a:lnSpc>
              <a:spcBef>
                <a:spcPts val="100"/>
              </a:spcBef>
              <a:buNone/>
            </a:pPr>
            <a:r>
              <a:rPr lang="es-ES" dirty="0" smtClean="0"/>
              <a:t>4.2 El 100% de la infraestructura y equipamiento en las escuelas de todos los niveles favorecen el desarrollo de una cultura científica, tecnológica, humanística, artística y deportiva.</a:t>
            </a:r>
          </a:p>
          <a:p>
            <a:pPr marL="625475" lvl="2" indent="-457200" algn="just">
              <a:lnSpc>
                <a:spcPct val="100000"/>
              </a:lnSpc>
              <a:spcBef>
                <a:spcPts val="100"/>
              </a:spcBef>
              <a:buNone/>
            </a:pPr>
            <a:endParaRPr lang="es-ES" sz="800" dirty="0" smtClean="0"/>
          </a:p>
          <a:p>
            <a:pPr marL="625475" lvl="2" indent="-457200" algn="just">
              <a:lnSpc>
                <a:spcPct val="100000"/>
              </a:lnSpc>
              <a:spcBef>
                <a:spcPts val="100"/>
              </a:spcBef>
              <a:buNone/>
            </a:pPr>
            <a:r>
              <a:rPr lang="es-ES" dirty="0" smtClean="0"/>
              <a:t>4.3 El 100% de las instituciones de educación superior cuenta con una infraestructura suficiente, adecuada y actualizada para la docencia y la práctica.</a:t>
            </a:r>
          </a:p>
          <a:p>
            <a:pPr marL="625475" lvl="2" indent="-457200" algn="just">
              <a:lnSpc>
                <a:spcPct val="100000"/>
              </a:lnSpc>
              <a:spcBef>
                <a:spcPts val="100"/>
              </a:spcBef>
              <a:buNone/>
            </a:pPr>
            <a:endParaRPr lang="es-ES" sz="800" dirty="0" smtClean="0"/>
          </a:p>
          <a:p>
            <a:pPr marL="625475" lvl="2" indent="-447675" algn="just">
              <a:lnSpc>
                <a:spcPct val="100000"/>
              </a:lnSpc>
              <a:spcBef>
                <a:spcPts val="100"/>
              </a:spcBef>
              <a:buNone/>
            </a:pPr>
            <a:r>
              <a:rPr lang="es-ES" dirty="0" smtClean="0"/>
              <a:t>4.4 El 100% de los espacios educativos cuenta con las certificaciones de protección civil, gestión integral de riesgos y operan como espacios saludables.</a:t>
            </a:r>
          </a:p>
          <a:p>
            <a:pPr marL="625475" lvl="2" indent="-447675" algn="just">
              <a:lnSpc>
                <a:spcPct val="100000"/>
              </a:lnSpc>
              <a:spcBef>
                <a:spcPts val="100"/>
              </a:spcBef>
              <a:buNone/>
            </a:pPr>
            <a:endParaRPr lang="es-ES" sz="800" dirty="0" smtClean="0"/>
          </a:p>
          <a:p>
            <a:pPr marL="625475" lvl="2" indent="-447675" algn="just">
              <a:lnSpc>
                <a:spcPct val="100000"/>
              </a:lnSpc>
              <a:spcBef>
                <a:spcPts val="100"/>
              </a:spcBef>
              <a:buNone/>
            </a:pPr>
            <a:r>
              <a:rPr lang="es-ES" dirty="0" smtClean="0"/>
              <a:t>4.5 El 100% de los espacios educativos cuenta con infraestructura y equipamiento suficiente y actualizado en tecnologías digitales.</a:t>
            </a:r>
          </a:p>
          <a:p>
            <a:pPr marL="625475" lvl="2" indent="-447675" algn="just">
              <a:lnSpc>
                <a:spcPct val="100000"/>
              </a:lnSpc>
              <a:spcBef>
                <a:spcPts val="100"/>
              </a:spcBef>
              <a:buNone/>
            </a:pPr>
            <a:endParaRPr lang="es-ES" sz="800" dirty="0" smtClean="0"/>
          </a:p>
          <a:p>
            <a:pPr marL="625475" lvl="2" indent="-447675" algn="just">
              <a:lnSpc>
                <a:spcPct val="100000"/>
              </a:lnSpc>
              <a:spcBef>
                <a:spcPts val="100"/>
              </a:spcBef>
              <a:buNone/>
            </a:pPr>
            <a:r>
              <a:rPr lang="es-ES" dirty="0" smtClean="0"/>
              <a:t>4.6 El 100% de los espacios educativos cuenta con infraestructura para atender a estudiantes con discapacidad.</a:t>
            </a:r>
          </a:p>
          <a:p>
            <a:pPr marL="625475" lvl="2" indent="-457200" algn="just">
              <a:lnSpc>
                <a:spcPct val="100000"/>
              </a:lnSpc>
              <a:spcBef>
                <a:spcPts val="100"/>
              </a:spcBef>
              <a:buNone/>
            </a:pPr>
            <a:endParaRPr lang="es-ES" dirty="0"/>
          </a:p>
        </p:txBody>
      </p:sp>
      <p:sp>
        <p:nvSpPr>
          <p:cNvPr id="14" name="Rectángulo 1">
            <a:extLst>
              <a:ext uri="{FF2B5EF4-FFF2-40B4-BE49-F238E27FC236}">
                <a16:creationId xmlns:a16="http://schemas.microsoft.com/office/drawing/2014/main" xmlns="" id="{17291AC2-E742-4FF1-9BFF-5213A0900E19}"/>
              </a:ext>
            </a:extLst>
          </p:cNvPr>
          <p:cNvSpPr/>
          <p:nvPr/>
        </p:nvSpPr>
        <p:spPr>
          <a:xfrm>
            <a:off x="-8794" y="2272"/>
            <a:ext cx="12200794" cy="1332258"/>
          </a:xfrm>
          <a:prstGeom prst="rect">
            <a:avLst/>
          </a:prstGeom>
          <a:ln>
            <a:solidFill>
              <a:srgbClr val="3AA537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063750" indent="-1884363" algn="just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600" b="1" dirty="0"/>
              <a:t>OBJETIVO 4. </a:t>
            </a:r>
            <a:r>
              <a:rPr lang="es-ES" sz="2600" b="1" dirty="0" smtClean="0"/>
              <a:t>Desarrollar una infraestructura educativa adecuada, eficiente, </a:t>
            </a:r>
            <a:r>
              <a:rPr lang="es-ES" sz="2600" b="1" dirty="0" err="1" smtClean="0"/>
              <a:t>resiliente</a:t>
            </a:r>
            <a:r>
              <a:rPr lang="es-ES" sz="2600" b="1" dirty="0" smtClean="0"/>
              <a:t> </a:t>
            </a:r>
          </a:p>
          <a:p>
            <a:pPr marL="2063750" indent="-1884363" algn="just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600" b="1" dirty="0" smtClean="0"/>
              <a:t>                        y abierta a la comunidad.</a:t>
            </a:r>
            <a:endParaRPr lang="es-MX" sz="2600" b="1" dirty="0"/>
          </a:p>
        </p:txBody>
      </p:sp>
      <p:sp>
        <p:nvSpPr>
          <p:cNvPr id="10" name="12 CuadroTexto">
            <a:extLst>
              <a:ext uri="{FF2B5EF4-FFF2-40B4-BE49-F238E27FC236}">
                <a16:creationId xmlns:a16="http://schemas.microsoft.com/office/drawing/2014/main" xmlns="" id="{DE16A3A8-3B5B-664C-9795-F02FF8F25FA9}"/>
              </a:ext>
            </a:extLst>
          </p:cNvPr>
          <p:cNvSpPr txBox="1"/>
          <p:nvPr/>
        </p:nvSpPr>
        <p:spPr>
          <a:xfrm>
            <a:off x="4754123" y="1426909"/>
            <a:ext cx="2674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19933C"/>
                </a:solidFill>
              </a:rPr>
              <a:t>METAS</a:t>
            </a:r>
          </a:p>
        </p:txBody>
      </p:sp>
      <p:sp>
        <p:nvSpPr>
          <p:cNvPr id="12" name="object 8">
            <a:extLst>
              <a:ext uri="{FF2B5EF4-FFF2-40B4-BE49-F238E27FC236}">
                <a16:creationId xmlns:a16="http://schemas.microsoft.com/office/drawing/2014/main" xmlns="" id="{B7BAE982-FCBA-4616-A75A-F31C4E0BE509}"/>
              </a:ext>
            </a:extLst>
          </p:cNvPr>
          <p:cNvSpPr txBox="1"/>
          <p:nvPr/>
        </p:nvSpPr>
        <p:spPr>
          <a:xfrm>
            <a:off x="1438507" y="6492873"/>
            <a:ext cx="10093749" cy="443185"/>
          </a:xfrm>
          <a:prstGeom prst="rect">
            <a:avLst/>
          </a:prstGeom>
        </p:spPr>
        <p:txBody>
          <a:bodyPr wrap="square" lIns="0" tIns="35591" rIns="0" bIns="0" rtlCol="0">
            <a:noAutofit/>
          </a:bodyPr>
          <a:lstStyle/>
          <a:p>
            <a:pPr marL="12700" algn="ctr">
              <a:defRPr/>
            </a:pPr>
            <a:r>
              <a:rPr lang="es-ES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</a:rPr>
              <a:t>Plan General de Desarrollo de la Ciudad de México </a:t>
            </a:r>
            <a:endParaRPr lang="es-ES" b="1" cap="small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+mj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220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62AC576-7EC1-4511-BCB0-3567C57A4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332" y="1989522"/>
            <a:ext cx="10429794" cy="288093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3200" dirty="0" smtClean="0"/>
              <a:t>Al año 2040 la Ciudad de México cuenta con un sistema educativo con recursos suficientes para garantizar a todas las personas el derecho a una educación de alta calidad, incluyente, intercultural, innovadora</a:t>
            </a:r>
            <a:r>
              <a:rPr lang="es-ES" sz="3200" dirty="0" smtClean="0">
                <a:solidFill>
                  <a:srgbClr val="FF0000"/>
                </a:solidFill>
              </a:rPr>
              <a:t> </a:t>
            </a:r>
            <a:r>
              <a:rPr lang="es-ES" sz="3200" dirty="0" smtClean="0"/>
              <a:t>y de aprendizaje a lo largo de la vida, lo cual la consolida como una ciudad educadora y del conocimiento.</a:t>
            </a:r>
            <a:endParaRPr lang="es-ES" sz="32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28F3C3DC-ACCE-469F-AE77-7C82A6C3E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32903" y="641210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A316547-29C6-4BB5-9AA7-49372BCF40F4}" type="slidenum">
              <a:rPr lang="es-MX" smtClean="0"/>
              <a:pPr/>
              <a:t>2</a:t>
            </a:fld>
            <a:endParaRPr lang="es-MX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9E5D4B43-88A6-4E43-A97E-DF31EDA9D349}"/>
              </a:ext>
            </a:extLst>
          </p:cNvPr>
          <p:cNvSpPr/>
          <p:nvPr/>
        </p:nvSpPr>
        <p:spPr>
          <a:xfrm>
            <a:off x="0" y="1"/>
            <a:ext cx="12192000" cy="641838"/>
          </a:xfrm>
          <a:prstGeom prst="rect">
            <a:avLst/>
          </a:prstGeom>
          <a:ln>
            <a:solidFill>
              <a:srgbClr val="3AA537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 smtClean="0">
                <a:solidFill>
                  <a:schemeClr val="bg1"/>
                </a:solidFill>
                <a:latin typeface="Calibri" pitchFamily="34" charset="0"/>
              </a:rPr>
              <a:t>VISIÓN</a:t>
            </a:r>
            <a:endParaRPr lang="es-MX" sz="3600" dirty="0"/>
          </a:p>
        </p:txBody>
      </p:sp>
      <p:sp>
        <p:nvSpPr>
          <p:cNvPr id="7" name="object 8">
            <a:extLst>
              <a:ext uri="{FF2B5EF4-FFF2-40B4-BE49-F238E27FC236}">
                <a16:creationId xmlns:a16="http://schemas.microsoft.com/office/drawing/2014/main" xmlns="" id="{B7BAE982-FCBA-4616-A75A-F31C4E0BE509}"/>
              </a:ext>
            </a:extLst>
          </p:cNvPr>
          <p:cNvSpPr txBox="1"/>
          <p:nvPr/>
        </p:nvSpPr>
        <p:spPr>
          <a:xfrm>
            <a:off x="1438507" y="6492873"/>
            <a:ext cx="10093749" cy="443185"/>
          </a:xfrm>
          <a:prstGeom prst="rect">
            <a:avLst/>
          </a:prstGeom>
        </p:spPr>
        <p:txBody>
          <a:bodyPr wrap="square" lIns="0" tIns="35591" rIns="0" bIns="0" rtlCol="0">
            <a:noAutofit/>
          </a:bodyPr>
          <a:lstStyle/>
          <a:p>
            <a:pPr marL="12700" algn="ctr">
              <a:defRPr/>
            </a:pPr>
            <a:r>
              <a:rPr lang="es-ES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</a:rPr>
              <a:t>Plan General de Desarrollo de la Ciudad de México </a:t>
            </a:r>
            <a:endParaRPr lang="es-ES" b="1" cap="small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+mj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74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17291AC2-E742-4FF1-9BFF-5213A0900E19}"/>
              </a:ext>
            </a:extLst>
          </p:cNvPr>
          <p:cNvSpPr/>
          <p:nvPr/>
        </p:nvSpPr>
        <p:spPr>
          <a:xfrm>
            <a:off x="0" y="1"/>
            <a:ext cx="12192000" cy="641838"/>
          </a:xfrm>
          <a:prstGeom prst="rect">
            <a:avLst/>
          </a:prstGeom>
          <a:ln>
            <a:solidFill>
              <a:srgbClr val="3AA537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77508" y="6446814"/>
            <a:ext cx="27432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3</a:t>
            </a:fld>
            <a:endParaRPr lang="es-ES"/>
          </a:p>
        </p:txBody>
      </p:sp>
      <p:sp>
        <p:nvSpPr>
          <p:cNvPr id="9" name="8 Rectángulo"/>
          <p:cNvSpPr/>
          <p:nvPr/>
        </p:nvSpPr>
        <p:spPr>
          <a:xfrm>
            <a:off x="3046354" y="0"/>
            <a:ext cx="59125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500" b="1" dirty="0" smtClean="0">
                <a:solidFill>
                  <a:schemeClr val="bg1"/>
                </a:solidFill>
                <a:latin typeface="Calibri" pitchFamily="34" charset="0"/>
              </a:rPr>
              <a:t>OBJETIVOS</a:t>
            </a:r>
            <a:endParaRPr lang="es-MX" sz="3500" dirty="0"/>
          </a:p>
        </p:txBody>
      </p:sp>
      <p:sp>
        <p:nvSpPr>
          <p:cNvPr id="11" name="Marcador de contenido 2">
            <a:extLst>
              <a:ext uri="{FF2B5EF4-FFF2-40B4-BE49-F238E27FC236}">
                <a16:creationId xmlns="" xmlns:a16="http://schemas.microsoft.com/office/drawing/2014/main" id="{ECCAD26B-058C-489D-A1B0-342969F7F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211" y="1263662"/>
            <a:ext cx="10299031" cy="448743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ES" sz="2200" dirty="0"/>
          </a:p>
          <a:p>
            <a:pPr marL="0" indent="0" algn="just">
              <a:buNone/>
            </a:pPr>
            <a:endParaRPr lang="es-ES" sz="2200" dirty="0"/>
          </a:p>
        </p:txBody>
      </p:sp>
      <p:graphicFrame>
        <p:nvGraphicFramePr>
          <p:cNvPr id="13" name="Tabla 19">
            <a:extLst>
              <a:ext uri="{FF2B5EF4-FFF2-40B4-BE49-F238E27FC236}">
                <a16:creationId xmlns="" xmlns:a16="http://schemas.microsoft.com/office/drawing/2014/main" id="{8F406216-4E22-0243-ADA0-BEBFE2622C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29132255"/>
              </p:ext>
            </p:extLst>
          </p:nvPr>
        </p:nvGraphicFramePr>
        <p:xfrm>
          <a:off x="1419367" y="1384197"/>
          <a:ext cx="9580729" cy="4302036"/>
        </p:xfrm>
        <a:graphic>
          <a:graphicData uri="http://schemas.openxmlformats.org/drawingml/2006/table">
            <a:tbl>
              <a:tblPr/>
              <a:tblGrid>
                <a:gridCol w="9580729">
                  <a:extLst>
                    <a:ext uri="{9D8B030D-6E8A-4147-A177-3AD203B41FA5}">
                      <a16:colId xmlns="" xmlns:a16="http://schemas.microsoft.com/office/drawing/2014/main" val="817645384"/>
                    </a:ext>
                  </a:extLst>
                </a:gridCol>
              </a:tblGrid>
              <a:tr h="2150572">
                <a:tc>
                  <a:txBody>
                    <a:bodyPr/>
                    <a:lstStyle/>
                    <a:p>
                      <a:pPr marL="1441450" marR="0" lvl="0" indent="-144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dirty="0"/>
                        <a:t>Objetivo </a:t>
                      </a:r>
                      <a:r>
                        <a:rPr lang="es-ES" sz="2400" b="1" dirty="0" smtClean="0"/>
                        <a:t>1:</a:t>
                      </a:r>
                      <a:endParaRPr lang="es-ES" sz="2400" b="1" dirty="0"/>
                    </a:p>
                    <a:p>
                      <a:pPr marL="358775" marR="0" lvl="0" indent="-412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2400" b="0" dirty="0" smtClean="0"/>
                    </a:p>
                    <a:p>
                      <a:pPr marL="358775" marR="0" lvl="0" indent="-412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0" dirty="0" smtClean="0"/>
                        <a:t>Garantizar </a:t>
                      </a:r>
                      <a:r>
                        <a:rPr lang="es-ES" sz="2400" b="0" dirty="0"/>
                        <a:t>el derecho a la educación a lo largo de la vida, para todas las personas en la Ciudad de México.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753474981"/>
                  </a:ext>
                </a:extLst>
              </a:tr>
              <a:tr h="2151464">
                <a:tc>
                  <a:txBody>
                    <a:bodyPr/>
                    <a:lstStyle/>
                    <a:p>
                      <a:pPr marL="1441450" marR="0" lvl="0" indent="-144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/>
                        <a:t>Objetivo </a:t>
                      </a:r>
                      <a:r>
                        <a:rPr lang="es-MX" sz="2400" b="1" dirty="0" smtClean="0"/>
                        <a:t>2:</a:t>
                      </a:r>
                      <a:endParaRPr lang="es-MX" sz="2400" b="1" dirty="0"/>
                    </a:p>
                    <a:p>
                      <a:pPr marL="40005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400" b="0" dirty="0" smtClean="0"/>
                    </a:p>
                    <a:p>
                      <a:pPr marL="40005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0" dirty="0" smtClean="0"/>
                        <a:t>Promover </a:t>
                      </a:r>
                      <a:r>
                        <a:rPr lang="es-MX" sz="2400" b="0" dirty="0"/>
                        <a:t>una educación integral de </a:t>
                      </a:r>
                      <a:r>
                        <a:rPr lang="es-MX" sz="2400" b="0" dirty="0" smtClean="0"/>
                        <a:t>alta</a:t>
                      </a:r>
                      <a:r>
                        <a:rPr lang="es-MX" sz="2400" b="0" baseline="0" dirty="0" smtClean="0"/>
                        <a:t> calidad académica</a:t>
                      </a:r>
                      <a:r>
                        <a:rPr lang="es-MX" sz="2400" b="0" dirty="0" smtClean="0"/>
                        <a:t>, </a:t>
                      </a:r>
                      <a:r>
                        <a:rPr lang="es-MX" sz="2400" b="0" dirty="0"/>
                        <a:t>pertinente y relevante en todos los niveles y modalidades.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756437028"/>
                  </a:ext>
                </a:extLst>
              </a:tr>
            </a:tbl>
          </a:graphicData>
        </a:graphic>
      </p:graphicFrame>
      <p:sp>
        <p:nvSpPr>
          <p:cNvPr id="10" name="object 8">
            <a:extLst>
              <a:ext uri="{FF2B5EF4-FFF2-40B4-BE49-F238E27FC236}">
                <a16:creationId xmlns:a16="http://schemas.microsoft.com/office/drawing/2014/main" xmlns="" id="{B7BAE982-FCBA-4616-A75A-F31C4E0BE509}"/>
              </a:ext>
            </a:extLst>
          </p:cNvPr>
          <p:cNvSpPr txBox="1"/>
          <p:nvPr/>
        </p:nvSpPr>
        <p:spPr>
          <a:xfrm>
            <a:off x="1438507" y="6492873"/>
            <a:ext cx="10093749" cy="443185"/>
          </a:xfrm>
          <a:prstGeom prst="rect">
            <a:avLst/>
          </a:prstGeom>
        </p:spPr>
        <p:txBody>
          <a:bodyPr wrap="square" lIns="0" tIns="35591" rIns="0" bIns="0" rtlCol="0">
            <a:noAutofit/>
          </a:bodyPr>
          <a:lstStyle/>
          <a:p>
            <a:pPr marL="12700" algn="ctr">
              <a:defRPr/>
            </a:pPr>
            <a:r>
              <a:rPr lang="es-ES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</a:rPr>
              <a:t>Plan General de Desarrollo de la Ciudad de México </a:t>
            </a:r>
            <a:endParaRPr lang="es-ES" b="1" cap="small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+mj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22058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17291AC2-E742-4FF1-9BFF-5213A0900E19}"/>
              </a:ext>
            </a:extLst>
          </p:cNvPr>
          <p:cNvSpPr/>
          <p:nvPr/>
        </p:nvSpPr>
        <p:spPr>
          <a:xfrm>
            <a:off x="0" y="1"/>
            <a:ext cx="12192000" cy="641838"/>
          </a:xfrm>
          <a:prstGeom prst="rect">
            <a:avLst/>
          </a:prstGeom>
          <a:ln>
            <a:solidFill>
              <a:srgbClr val="3AA537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77508" y="6446814"/>
            <a:ext cx="27432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4</a:t>
            </a:fld>
            <a:endParaRPr lang="es-ES"/>
          </a:p>
        </p:txBody>
      </p:sp>
      <p:sp>
        <p:nvSpPr>
          <p:cNvPr id="9" name="8 Rectángulo"/>
          <p:cNvSpPr/>
          <p:nvPr/>
        </p:nvSpPr>
        <p:spPr>
          <a:xfrm>
            <a:off x="3046354" y="0"/>
            <a:ext cx="59125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500" b="1" dirty="0" smtClean="0">
                <a:solidFill>
                  <a:schemeClr val="bg1"/>
                </a:solidFill>
                <a:latin typeface="Calibri" pitchFamily="34" charset="0"/>
              </a:rPr>
              <a:t>OBJETIVOS</a:t>
            </a:r>
            <a:endParaRPr lang="es-MX" sz="3500" dirty="0"/>
          </a:p>
        </p:txBody>
      </p:sp>
      <p:graphicFrame>
        <p:nvGraphicFramePr>
          <p:cNvPr id="18" name="Tabla 22">
            <a:extLst>
              <a:ext uri="{FF2B5EF4-FFF2-40B4-BE49-F238E27FC236}">
                <a16:creationId xmlns="" xmlns:a16="http://schemas.microsoft.com/office/drawing/2014/main" id="{3B149266-D19A-DA4E-8BCF-E187136CFC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48617037"/>
              </p:ext>
            </p:extLst>
          </p:nvPr>
        </p:nvGraphicFramePr>
        <p:xfrm>
          <a:off x="1392072" y="1375828"/>
          <a:ext cx="9730853" cy="4236966"/>
        </p:xfrm>
        <a:graphic>
          <a:graphicData uri="http://schemas.openxmlformats.org/drawingml/2006/table">
            <a:tbl>
              <a:tblPr/>
              <a:tblGrid>
                <a:gridCol w="9730853">
                  <a:extLst>
                    <a:ext uri="{9D8B030D-6E8A-4147-A177-3AD203B41FA5}">
                      <a16:colId xmlns="" xmlns:a16="http://schemas.microsoft.com/office/drawing/2014/main" val="817645384"/>
                    </a:ext>
                  </a:extLst>
                </a:gridCol>
              </a:tblGrid>
              <a:tr h="2118483">
                <a:tc>
                  <a:txBody>
                    <a:bodyPr/>
                    <a:lstStyle/>
                    <a:p>
                      <a:pPr marL="1441450" marR="0" lvl="0" indent="-144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dirty="0"/>
                        <a:t>Objetivo </a:t>
                      </a:r>
                      <a:r>
                        <a:rPr lang="es-ES" sz="2400" b="1" dirty="0" smtClean="0"/>
                        <a:t>3:</a:t>
                      </a:r>
                    </a:p>
                    <a:p>
                      <a:pPr marL="1441450" marR="0" lvl="0" indent="-144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2400" b="1" dirty="0"/>
                    </a:p>
                    <a:p>
                      <a:pPr marL="358775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0" dirty="0"/>
                        <a:t>Asegurar una educación incluyente, equitativa, con enfoque intercultural y perspectiva de género.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753474981"/>
                  </a:ext>
                </a:extLst>
              </a:tr>
              <a:tr h="2118483">
                <a:tc>
                  <a:txBody>
                    <a:bodyPr/>
                    <a:lstStyle/>
                    <a:p>
                      <a:pPr marL="1441450" marR="0" lvl="0" indent="-144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dirty="0"/>
                        <a:t>Objetivo </a:t>
                      </a:r>
                      <a:r>
                        <a:rPr lang="es-ES" sz="2400" b="1" dirty="0" smtClean="0"/>
                        <a:t>4:</a:t>
                      </a:r>
                    </a:p>
                    <a:p>
                      <a:pPr marL="1441450" marR="0" lvl="0" indent="-144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2400" b="1" dirty="0"/>
                    </a:p>
                    <a:p>
                      <a:pPr marL="358775" marR="0" lvl="0" indent="-412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0" dirty="0" smtClean="0"/>
                        <a:t>Contar</a:t>
                      </a:r>
                      <a:r>
                        <a:rPr lang="es-ES" sz="2400" b="0" baseline="0" dirty="0" smtClean="0"/>
                        <a:t> con</a:t>
                      </a:r>
                      <a:r>
                        <a:rPr lang="es-ES" sz="2400" b="0" dirty="0" smtClean="0"/>
                        <a:t> </a:t>
                      </a:r>
                      <a:r>
                        <a:rPr lang="es-ES" sz="2400" b="0" dirty="0"/>
                        <a:t>una infraestructura </a:t>
                      </a:r>
                      <a:r>
                        <a:rPr lang="es-ES" sz="2400" b="0" dirty="0" smtClean="0"/>
                        <a:t>educativa</a:t>
                      </a:r>
                      <a:r>
                        <a:rPr lang="es-ES" sz="2400" b="0" baseline="0" dirty="0" smtClean="0"/>
                        <a:t> adecuada,</a:t>
                      </a:r>
                      <a:r>
                        <a:rPr lang="es-ES" sz="2400" b="0" dirty="0" smtClean="0"/>
                        <a:t> </a:t>
                      </a:r>
                      <a:r>
                        <a:rPr lang="es-ES" sz="2400" b="0" dirty="0"/>
                        <a:t>eficiente, resiliente y abierta a la comunidad.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756437028"/>
                  </a:ext>
                </a:extLst>
              </a:tr>
            </a:tbl>
          </a:graphicData>
        </a:graphic>
      </p:graphicFrame>
      <p:sp>
        <p:nvSpPr>
          <p:cNvPr id="21" name="object 8">
            <a:extLst>
              <a:ext uri="{FF2B5EF4-FFF2-40B4-BE49-F238E27FC236}">
                <a16:creationId xmlns:a16="http://schemas.microsoft.com/office/drawing/2014/main" xmlns="" id="{B7BAE982-FCBA-4616-A75A-F31C4E0BE509}"/>
              </a:ext>
            </a:extLst>
          </p:cNvPr>
          <p:cNvSpPr txBox="1"/>
          <p:nvPr/>
        </p:nvSpPr>
        <p:spPr>
          <a:xfrm>
            <a:off x="1438507" y="6492873"/>
            <a:ext cx="10093749" cy="443185"/>
          </a:xfrm>
          <a:prstGeom prst="rect">
            <a:avLst/>
          </a:prstGeom>
        </p:spPr>
        <p:txBody>
          <a:bodyPr wrap="square" lIns="0" tIns="35591" rIns="0" bIns="0" rtlCol="0">
            <a:noAutofit/>
          </a:bodyPr>
          <a:lstStyle/>
          <a:p>
            <a:pPr marL="12700" algn="ctr">
              <a:defRPr/>
            </a:pPr>
            <a:r>
              <a:rPr lang="es-ES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</a:rPr>
              <a:t>Plan General de Desarrollo de la Ciudad de México </a:t>
            </a:r>
            <a:endParaRPr lang="es-ES" b="1" cap="small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+mj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22058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17291AC2-E742-4FF1-9BFF-5213A0900E19}"/>
              </a:ext>
            </a:extLst>
          </p:cNvPr>
          <p:cNvSpPr/>
          <p:nvPr/>
        </p:nvSpPr>
        <p:spPr>
          <a:xfrm>
            <a:off x="0" y="0"/>
            <a:ext cx="12192000" cy="1112108"/>
          </a:xfrm>
          <a:prstGeom prst="rect">
            <a:avLst/>
          </a:prstGeom>
          <a:ln>
            <a:solidFill>
              <a:srgbClr val="3AA537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1943100" indent="-1787525" algn="just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600" b="1" dirty="0"/>
              <a:t>OBJETIVO 1</a:t>
            </a:r>
            <a:r>
              <a:rPr lang="es-ES" sz="2600" b="1" dirty="0" smtClean="0"/>
              <a:t>. Garantizar el derecho a la educación a lo largo de la vida, para todas</a:t>
            </a:r>
          </a:p>
          <a:p>
            <a:pPr marL="1943100" indent="-1787525" algn="just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600" b="1" dirty="0" smtClean="0"/>
              <a:t>                        las personas en la Ciudad de México.</a:t>
            </a:r>
            <a:endParaRPr lang="es-MX" sz="2600" b="1" dirty="0">
              <a:solidFill>
                <a:schemeClr val="bg1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77508" y="6446814"/>
            <a:ext cx="27432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14" name="9 Marcador de contenido"/>
          <p:cNvSpPr txBox="1">
            <a:spLocks/>
          </p:cNvSpPr>
          <p:nvPr/>
        </p:nvSpPr>
        <p:spPr>
          <a:xfrm>
            <a:off x="355114" y="1958737"/>
            <a:ext cx="11481772" cy="43465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722313" lvl="2" indent="-457200" algn="just">
              <a:spcBef>
                <a:spcPts val="400"/>
              </a:spcBef>
            </a:pPr>
            <a:r>
              <a:rPr lang="es-ES" sz="2000" dirty="0" smtClean="0"/>
              <a:t>1.1 El 100% de los niños, niñas y adolescentes desde educación inicial hasta bachillerato reciben educación en el nivel que les corresponde por su edad, lo que implica 0% de rezago educativo.</a:t>
            </a:r>
          </a:p>
          <a:p>
            <a:pPr marL="722313" lvl="2" indent="-457200" algn="just">
              <a:spcBef>
                <a:spcPts val="400"/>
              </a:spcBef>
            </a:pPr>
            <a:endParaRPr lang="es-ES" sz="1200" dirty="0" smtClean="0"/>
          </a:p>
          <a:p>
            <a:pPr marL="722313" lvl="2" indent="-457200" algn="just">
              <a:spcBef>
                <a:spcPts val="400"/>
              </a:spcBef>
            </a:pPr>
            <a:r>
              <a:rPr lang="es-ES" sz="2000" dirty="0" smtClean="0"/>
              <a:t>1.2 El 80% de la población de 18 años y más cuenta con educación media superior concluida.</a:t>
            </a:r>
          </a:p>
          <a:p>
            <a:pPr marL="722313" lvl="2" indent="-457200" algn="just">
              <a:spcBef>
                <a:spcPts val="400"/>
              </a:spcBef>
              <a:buFont typeface="Courier New" panose="02070309020205020404" pitchFamily="49" charset="0"/>
              <a:buChar char="o"/>
            </a:pPr>
            <a:endParaRPr lang="es-ES" sz="1200" dirty="0" smtClean="0"/>
          </a:p>
          <a:p>
            <a:pPr marL="722313" lvl="2" indent="-457200" algn="just">
              <a:spcBef>
                <a:spcPts val="400"/>
              </a:spcBef>
            </a:pPr>
            <a:r>
              <a:rPr lang="es-ES" sz="2000" dirty="0" smtClean="0"/>
              <a:t>1.3  El 80% de la cobertura en educación superior para las y los jóvenes que les corresponde por edad, en todas las alcaldías. </a:t>
            </a:r>
          </a:p>
          <a:p>
            <a:pPr marL="722313" lvl="2" indent="-457200" algn="just">
              <a:spcBef>
                <a:spcPts val="400"/>
              </a:spcBef>
            </a:pPr>
            <a:endParaRPr lang="es-ES" sz="1200" dirty="0" smtClean="0">
              <a:solidFill>
                <a:srgbClr val="FF0000"/>
              </a:solidFill>
            </a:endParaRPr>
          </a:p>
          <a:p>
            <a:pPr marL="722313" lvl="2" indent="-457200" algn="just">
              <a:spcBef>
                <a:spcPts val="400"/>
              </a:spcBef>
            </a:pPr>
            <a:r>
              <a:rPr lang="es-ES" sz="2000" dirty="0" smtClean="0"/>
              <a:t>1.4 El 17.5 % del total de la población cuenta con estudios de especialización, 12.7% estudios de maestría y 1.1 % estudios de doctorado. </a:t>
            </a:r>
          </a:p>
          <a:p>
            <a:pPr marL="722313" lvl="2" indent="-457200" algn="just">
              <a:spcBef>
                <a:spcPts val="400"/>
              </a:spcBef>
            </a:pPr>
            <a:endParaRPr lang="es-ES" sz="1200" dirty="0" smtClean="0"/>
          </a:p>
          <a:p>
            <a:pPr marL="722313" lvl="2" indent="-457200" algn="just">
              <a:spcBef>
                <a:spcPts val="400"/>
              </a:spcBef>
            </a:pPr>
            <a:r>
              <a:rPr lang="es-ES" sz="2000" dirty="0" smtClean="0"/>
              <a:t>1.5 El 60% de las personas entre 16 y 65 años tiene competencia lectora, numérica y de resolución de problemas en ambientes informatizados en los niveles 2 y 3 o superior (Encuesta PIAAC OCDE).</a:t>
            </a:r>
          </a:p>
          <a:p>
            <a:pPr marL="722313" lvl="2" indent="-457200" algn="just">
              <a:spcBef>
                <a:spcPts val="500"/>
              </a:spcBef>
            </a:pPr>
            <a:endParaRPr lang="es-ES" sz="2000" dirty="0" smtClean="0">
              <a:solidFill>
                <a:srgbClr val="FF0000"/>
              </a:solidFill>
            </a:endParaRPr>
          </a:p>
          <a:p>
            <a:pPr marL="722313" lvl="2" indent="-457200" algn="just">
              <a:spcBef>
                <a:spcPts val="500"/>
              </a:spcBef>
            </a:pP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" name="12 CuadroTexto">
            <a:extLst>
              <a:ext uri="{FF2B5EF4-FFF2-40B4-BE49-F238E27FC236}">
                <a16:creationId xmlns:a16="http://schemas.microsoft.com/office/drawing/2014/main" xmlns="" id="{7B20C357-CD7F-7C42-AF5B-935CC019B325}"/>
              </a:ext>
            </a:extLst>
          </p:cNvPr>
          <p:cNvSpPr txBox="1"/>
          <p:nvPr/>
        </p:nvSpPr>
        <p:spPr>
          <a:xfrm>
            <a:off x="4758520" y="1310467"/>
            <a:ext cx="2674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19933C"/>
                </a:solidFill>
              </a:rPr>
              <a:t>METAS</a:t>
            </a:r>
          </a:p>
        </p:txBody>
      </p:sp>
      <p:sp>
        <p:nvSpPr>
          <p:cNvPr id="11" name="object 8">
            <a:extLst>
              <a:ext uri="{FF2B5EF4-FFF2-40B4-BE49-F238E27FC236}">
                <a16:creationId xmlns:a16="http://schemas.microsoft.com/office/drawing/2014/main" xmlns="" id="{B7BAE982-FCBA-4616-A75A-F31C4E0BE509}"/>
              </a:ext>
            </a:extLst>
          </p:cNvPr>
          <p:cNvSpPr txBox="1"/>
          <p:nvPr/>
        </p:nvSpPr>
        <p:spPr>
          <a:xfrm>
            <a:off x="1438507" y="6492873"/>
            <a:ext cx="10093749" cy="443185"/>
          </a:xfrm>
          <a:prstGeom prst="rect">
            <a:avLst/>
          </a:prstGeom>
        </p:spPr>
        <p:txBody>
          <a:bodyPr wrap="square" lIns="0" tIns="35591" rIns="0" bIns="0" rtlCol="0">
            <a:noAutofit/>
          </a:bodyPr>
          <a:lstStyle/>
          <a:p>
            <a:pPr marL="12700" algn="ctr">
              <a:defRPr/>
            </a:pPr>
            <a:r>
              <a:rPr lang="es-ES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</a:rPr>
              <a:t>Plan General de Desarrollo de la Ciudad de México </a:t>
            </a:r>
            <a:endParaRPr lang="es-ES" b="1" cap="small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+mj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220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17291AC2-E742-4FF1-9BFF-5213A0900E19}"/>
              </a:ext>
            </a:extLst>
          </p:cNvPr>
          <p:cNvSpPr/>
          <p:nvPr/>
        </p:nvSpPr>
        <p:spPr>
          <a:xfrm>
            <a:off x="0" y="-11066"/>
            <a:ext cx="12192000" cy="1222028"/>
          </a:xfrm>
          <a:prstGeom prst="rect">
            <a:avLst/>
          </a:prstGeom>
          <a:ln>
            <a:solidFill>
              <a:srgbClr val="3AA537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149475" indent="-1871663" algn="just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tabLst>
                <a:tab pos="10502900" algn="l"/>
              </a:tabLst>
            </a:pPr>
            <a:r>
              <a:rPr lang="es-ES" sz="2600" b="1" dirty="0"/>
              <a:t>OBJETIVO </a:t>
            </a:r>
            <a:r>
              <a:rPr lang="es-ES" sz="2600" b="1" dirty="0" smtClean="0"/>
              <a:t>2. </a:t>
            </a:r>
            <a:r>
              <a:rPr lang="es-MX" sz="2600" b="1" dirty="0" smtClean="0"/>
              <a:t>Promover una educación integral de alta calidad académica, pertinente </a:t>
            </a:r>
          </a:p>
          <a:p>
            <a:pPr marL="2149475" indent="-1871663" algn="just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tabLst>
                <a:tab pos="10502900" algn="l"/>
              </a:tabLst>
            </a:pPr>
            <a:r>
              <a:rPr lang="es-MX" sz="2600" b="1" dirty="0" smtClean="0"/>
              <a:t>                       y relevante en todos los niveles y modalidades.</a:t>
            </a:r>
            <a:endParaRPr lang="es-MX" sz="2600" b="1" dirty="0">
              <a:solidFill>
                <a:schemeClr val="bg1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77508" y="6446814"/>
            <a:ext cx="27432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14" name="9 Marcador de contenido"/>
          <p:cNvSpPr txBox="1">
            <a:spLocks/>
          </p:cNvSpPr>
          <p:nvPr/>
        </p:nvSpPr>
        <p:spPr>
          <a:xfrm>
            <a:off x="532535" y="2279176"/>
            <a:ext cx="11126930" cy="37807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625475" lvl="2" indent="-457200" algn="just">
              <a:spcBef>
                <a:spcPts val="1200"/>
              </a:spcBef>
            </a:pPr>
            <a:r>
              <a:rPr lang="es-ES" sz="2000" dirty="0" smtClean="0"/>
              <a:t>2.1 El 10% </a:t>
            </a:r>
            <a:r>
              <a:rPr lang="es-ES" sz="2000" dirty="0"/>
              <a:t>de los estudiantes de educación </a:t>
            </a:r>
            <a:r>
              <a:rPr lang="es-ES" sz="2000" dirty="0" smtClean="0"/>
              <a:t>básica </a:t>
            </a:r>
            <a:r>
              <a:rPr lang="es-ES" sz="2000" dirty="0"/>
              <a:t>obtiene resultados de dominio </a:t>
            </a:r>
            <a:r>
              <a:rPr lang="es-ES" sz="2000" dirty="0" smtClean="0"/>
              <a:t>sobresaliente (niveles V y VI de PISA), </a:t>
            </a:r>
            <a:r>
              <a:rPr lang="es-ES" sz="2000" dirty="0"/>
              <a:t>el </a:t>
            </a:r>
            <a:r>
              <a:rPr lang="es-ES" sz="2000" dirty="0" smtClean="0"/>
              <a:t>60% obtiene </a:t>
            </a:r>
            <a:r>
              <a:rPr lang="es-ES" sz="2000" dirty="0"/>
              <a:t>resultados de dominio </a:t>
            </a:r>
            <a:r>
              <a:rPr lang="es-ES" sz="2000" dirty="0" smtClean="0"/>
              <a:t>satisfactorio (niveles III y IV de PISA) y </a:t>
            </a:r>
            <a:r>
              <a:rPr lang="es-ES" sz="2000" dirty="0"/>
              <a:t>el 30% </a:t>
            </a:r>
            <a:r>
              <a:rPr lang="es-ES" sz="2000" dirty="0" smtClean="0"/>
              <a:t>restante obtiene resultados de </a:t>
            </a:r>
            <a:r>
              <a:rPr lang="es-ES" sz="2000" dirty="0"/>
              <a:t>dominio básico (</a:t>
            </a:r>
            <a:r>
              <a:rPr lang="es-ES" sz="2000" dirty="0" smtClean="0"/>
              <a:t>niveles I y  </a:t>
            </a:r>
            <a:r>
              <a:rPr lang="es-ES" sz="2000" dirty="0"/>
              <a:t>II </a:t>
            </a:r>
            <a:r>
              <a:rPr lang="es-ES" sz="2000" dirty="0" smtClean="0"/>
              <a:t>de PISA) </a:t>
            </a:r>
            <a:r>
              <a:rPr lang="es-ES" sz="2000" dirty="0"/>
              <a:t>en las evaluaciones nacionales e internacionales de logro </a:t>
            </a:r>
            <a:r>
              <a:rPr lang="es-ES" sz="2000" dirty="0" smtClean="0"/>
              <a:t>educativo </a:t>
            </a:r>
            <a:r>
              <a:rPr lang="es-ES" sz="2000" dirty="0"/>
              <a:t>de comprensión lectora, razonamiento matemático y pensamiento científico</a:t>
            </a:r>
            <a:r>
              <a:rPr lang="es-ES" sz="20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625475" lvl="2" indent="-457200" algn="just">
              <a:spcBef>
                <a:spcPts val="1200"/>
              </a:spcBef>
              <a:buFont typeface="Courier New" panose="02070309020205020404" pitchFamily="49" charset="0"/>
              <a:buChar char="o"/>
            </a:pPr>
            <a:endParaRPr lang="es-ES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625475" lvl="2" indent="-457200" algn="just">
              <a:spcBef>
                <a:spcPts val="1200"/>
              </a:spcBef>
            </a:pPr>
            <a:r>
              <a:rPr lang="es-ES" sz="2000" dirty="0" smtClean="0"/>
              <a:t>2.2 El 50% de los estudiantes de educación media superior obtiene resultados de dominio sobresaliente en comprensión lectora (nivel IV o equivalente) y el 30% en matemáticas para el mismo nivel; el 40% obtiene resultado de dominio satisfactorio en comprensión lectora y en matemáticas </a:t>
            </a:r>
            <a:r>
              <a:rPr lang="es-ES" sz="2000" dirty="0"/>
              <a:t>(</a:t>
            </a:r>
            <a:r>
              <a:rPr lang="es-ES" sz="2000" dirty="0" smtClean="0"/>
              <a:t>nivel III o equivalente); el </a:t>
            </a:r>
            <a:r>
              <a:rPr lang="es-ES" sz="2000" dirty="0"/>
              <a:t>1</a:t>
            </a:r>
            <a:r>
              <a:rPr lang="es-ES" sz="2000" dirty="0" smtClean="0"/>
              <a:t>0% restante dominio </a:t>
            </a:r>
            <a:r>
              <a:rPr lang="es-ES" sz="2000" dirty="0"/>
              <a:t>básico en comprensión lectora </a:t>
            </a:r>
            <a:r>
              <a:rPr lang="es-ES" sz="2000" dirty="0" smtClean="0"/>
              <a:t>(nivel II o equivalente) y el 30% </a:t>
            </a:r>
            <a:r>
              <a:rPr lang="es-ES" sz="2000" dirty="0"/>
              <a:t>en </a:t>
            </a:r>
            <a:r>
              <a:rPr lang="es-ES" sz="2000" dirty="0" smtClean="0"/>
              <a:t>matemáticas para el mismo nivel.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228600" marR="0" lvl="1" indent="-228600" algn="just" defTabSz="914400" rtl="0" eaLnBrk="1" fontAlgn="auto" latinLnBrk="0" hangingPunct="1"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228600" marR="0" lvl="1" indent="-228600" algn="just" defTabSz="914400" rtl="0" eaLnBrk="1" fontAlgn="auto" latinLnBrk="0" hangingPunct="1"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228600" marR="0" lvl="1" indent="-228600" algn="just" defTabSz="914400" rtl="0" eaLnBrk="1" fontAlgn="auto" latinLnBrk="0" hangingPunct="1"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228600" marR="0" lvl="1" indent="-228600" algn="just" defTabSz="914400" rtl="0" eaLnBrk="1" fontAlgn="auto" latinLnBrk="0" hangingPunct="1"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228600" marR="0" lvl="1" indent="-228600" algn="just" defTabSz="914400" rtl="0" eaLnBrk="1" fontAlgn="auto" latinLnBrk="0" hangingPunct="1"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228600" marR="0" lvl="1" indent="-228600" algn="just" defTabSz="914400" rtl="0" eaLnBrk="1" fontAlgn="auto" latinLnBrk="0" hangingPunct="1"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228600" marR="0" lvl="1" indent="-228600" algn="just" defTabSz="914400" rtl="0" eaLnBrk="1" fontAlgn="auto" latinLnBrk="0" hangingPunct="1"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" name="12 CuadroTexto">
            <a:extLst>
              <a:ext uri="{FF2B5EF4-FFF2-40B4-BE49-F238E27FC236}">
                <a16:creationId xmlns:a16="http://schemas.microsoft.com/office/drawing/2014/main" xmlns="" id="{7B20C357-CD7F-7C42-AF5B-935CC019B325}"/>
              </a:ext>
            </a:extLst>
          </p:cNvPr>
          <p:cNvSpPr txBox="1"/>
          <p:nvPr/>
        </p:nvSpPr>
        <p:spPr>
          <a:xfrm>
            <a:off x="4758520" y="1482140"/>
            <a:ext cx="2674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19933C"/>
                </a:solidFill>
              </a:rPr>
              <a:t>METAS</a:t>
            </a:r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xmlns="" id="{B7BAE982-FCBA-4616-A75A-F31C4E0BE509}"/>
              </a:ext>
            </a:extLst>
          </p:cNvPr>
          <p:cNvSpPr txBox="1"/>
          <p:nvPr/>
        </p:nvSpPr>
        <p:spPr>
          <a:xfrm>
            <a:off x="1438507" y="6492873"/>
            <a:ext cx="10093749" cy="443185"/>
          </a:xfrm>
          <a:prstGeom prst="rect">
            <a:avLst/>
          </a:prstGeom>
        </p:spPr>
        <p:txBody>
          <a:bodyPr wrap="square" lIns="0" tIns="35591" rIns="0" bIns="0" rtlCol="0">
            <a:noAutofit/>
          </a:bodyPr>
          <a:lstStyle/>
          <a:p>
            <a:pPr marL="12700" algn="ctr">
              <a:defRPr/>
            </a:pPr>
            <a:r>
              <a:rPr lang="es-ES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</a:rPr>
              <a:t>Plan General de Desarrollo de la Ciudad de México </a:t>
            </a:r>
            <a:endParaRPr lang="es-ES" b="1" cap="small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+mj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220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77508" y="6446814"/>
            <a:ext cx="27432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14" name="9 Marcador de contenido"/>
          <p:cNvSpPr txBox="1">
            <a:spLocks/>
          </p:cNvSpPr>
          <p:nvPr/>
        </p:nvSpPr>
        <p:spPr>
          <a:xfrm>
            <a:off x="546183" y="1653013"/>
            <a:ext cx="11099634" cy="43929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625475" lvl="2" indent="-457200" algn="just">
              <a:spcBef>
                <a:spcPts val="1000"/>
              </a:spcBef>
            </a:pPr>
            <a:r>
              <a:rPr lang="es-ES" sz="2000" dirty="0" smtClean="0"/>
              <a:t>2.3 El 100% de los centros educativos en todos los niveles cuentan con plantillas completas de profesores profesionalizados</a:t>
            </a:r>
            <a:r>
              <a:rPr lang="es-ES" sz="2000" dirty="0"/>
              <a:t>.</a:t>
            </a:r>
            <a:endParaRPr lang="es-ES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625475" lvl="2" indent="-457200" algn="just">
              <a:spcBef>
                <a:spcPts val="1000"/>
              </a:spcBef>
            </a:pPr>
            <a:endParaRPr lang="es-ES" sz="2000" i="1" dirty="0" smtClean="0"/>
          </a:p>
          <a:p>
            <a:pPr marL="625475" lvl="2" indent="-457200" algn="just">
              <a:spcBef>
                <a:spcPts val="1000"/>
              </a:spcBef>
            </a:pPr>
            <a:r>
              <a:rPr lang="es-ES" sz="2000" dirty="0" smtClean="0"/>
              <a:t>2.4 El 100% de los docentes de educación básica cuentan con licenciatura y, al menos un 50% especialidad o maestría, en su área de conocimiento o en áreas pedagógicas y afines.</a:t>
            </a:r>
          </a:p>
          <a:p>
            <a:pPr marL="625475" lvl="2" indent="-457200" algn="just">
              <a:spcBef>
                <a:spcPts val="1000"/>
              </a:spcBef>
              <a:buFont typeface="Courier New" panose="02070309020205020404" pitchFamily="49" charset="0"/>
              <a:buChar char="o"/>
            </a:pPr>
            <a:endParaRPr lang="es-ES" sz="2000" dirty="0" smtClean="0"/>
          </a:p>
          <a:p>
            <a:pPr marL="530225" lvl="2" indent="-352425" algn="just">
              <a:spcBef>
                <a:spcPts val="1000"/>
              </a:spcBef>
              <a:tabLst>
                <a:tab pos="450850" algn="l"/>
              </a:tabLst>
            </a:pPr>
            <a:r>
              <a:rPr lang="es-ES" sz="2000" dirty="0" smtClean="0"/>
              <a:t>2.5 El 70% o más de los docentes de educación media superior cuentan con maestría o especialidad en su área de conocimiento, áreas pedagógicas o afines.</a:t>
            </a:r>
          </a:p>
          <a:p>
            <a:pPr marL="530225" lvl="2" indent="-352425" algn="just">
              <a:spcBef>
                <a:spcPts val="1000"/>
              </a:spcBef>
              <a:tabLst>
                <a:tab pos="450850" algn="l"/>
              </a:tabLst>
            </a:pPr>
            <a:endParaRPr lang="es-ES" sz="2000" dirty="0" smtClean="0"/>
          </a:p>
          <a:p>
            <a:pPr marL="530225" lvl="2" indent="-352425" algn="just">
              <a:spcBef>
                <a:spcPts val="1000"/>
              </a:spcBef>
              <a:tabLst>
                <a:tab pos="450850" algn="l"/>
              </a:tabLst>
            </a:pPr>
            <a:r>
              <a:rPr lang="es-ES" sz="2000" dirty="0" smtClean="0"/>
              <a:t>2.6 Consolidar un sistema de instituciones de formación inicial y continua de docentes en coordinación con la SEP.</a:t>
            </a:r>
          </a:p>
          <a:p>
            <a:pPr marL="530225" lvl="2" indent="-352425" algn="just">
              <a:spcBef>
                <a:spcPts val="1200"/>
              </a:spcBef>
              <a:tabLst>
                <a:tab pos="450850" algn="l"/>
              </a:tabLst>
            </a:pPr>
            <a:endParaRPr lang="es-ES" sz="2000" dirty="0"/>
          </a:p>
          <a:p>
            <a:pPr marL="530225" lvl="2" indent="-352425" algn="just">
              <a:spcBef>
                <a:spcPts val="1200"/>
              </a:spcBef>
              <a:tabLst>
                <a:tab pos="450850" algn="l"/>
              </a:tabLst>
            </a:pPr>
            <a:endParaRPr lang="es-ES" sz="2000" dirty="0" smtClean="0"/>
          </a:p>
          <a:p>
            <a:pPr marL="530225" lvl="2" indent="-352425" algn="just">
              <a:spcBef>
                <a:spcPts val="1200"/>
              </a:spcBef>
              <a:tabLst>
                <a:tab pos="450850" algn="l"/>
              </a:tabLst>
            </a:pPr>
            <a:endParaRPr lang="es-ES" sz="2000" dirty="0" smtClean="0"/>
          </a:p>
          <a:p>
            <a:pPr marL="228600" marR="0" lvl="1" indent="-228600" algn="just" defTabSz="914400" rtl="0" eaLnBrk="1" fontAlgn="auto" latinLnBrk="0" hangingPunct="1"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228600" marR="0" lvl="1" indent="-228600" algn="just" defTabSz="914400" rtl="0" eaLnBrk="1" fontAlgn="auto" latinLnBrk="0" hangingPunct="1"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228600" marR="0" lvl="1" indent="-228600" algn="just" defTabSz="914400" rtl="0" eaLnBrk="1" fontAlgn="auto" latinLnBrk="0" hangingPunct="1"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228600" marR="0" lvl="1" indent="-228600" algn="just" defTabSz="914400" rtl="0" eaLnBrk="1" fontAlgn="auto" latinLnBrk="0" hangingPunct="1"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228600" marR="0" lvl="1" indent="-228600" algn="just" defTabSz="914400" rtl="0" eaLnBrk="1" fontAlgn="auto" latinLnBrk="0" hangingPunct="1"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228600" marR="0" lvl="1" indent="-228600" algn="just" defTabSz="914400" rtl="0" eaLnBrk="1" fontAlgn="auto" latinLnBrk="0" hangingPunct="1"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Rectángulo 1">
            <a:extLst>
              <a:ext uri="{FF2B5EF4-FFF2-40B4-BE49-F238E27FC236}">
                <a16:creationId xmlns:a16="http://schemas.microsoft.com/office/drawing/2014/main" xmlns="" id="{17291AC2-E742-4FF1-9BFF-5213A0900E19}"/>
              </a:ext>
            </a:extLst>
          </p:cNvPr>
          <p:cNvSpPr/>
          <p:nvPr/>
        </p:nvSpPr>
        <p:spPr>
          <a:xfrm>
            <a:off x="0" y="-11066"/>
            <a:ext cx="12192000" cy="1222028"/>
          </a:xfrm>
          <a:prstGeom prst="rect">
            <a:avLst/>
          </a:prstGeom>
          <a:ln>
            <a:solidFill>
              <a:srgbClr val="3AA537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149475" indent="-1871663" algn="just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tabLst>
                <a:tab pos="10502900" algn="l"/>
              </a:tabLst>
            </a:pPr>
            <a:endParaRPr lang="es-MX" sz="2600" b="1" dirty="0">
              <a:solidFill>
                <a:schemeClr val="bg1"/>
              </a:solidFill>
            </a:endParaRPr>
          </a:p>
        </p:txBody>
      </p:sp>
      <p:sp>
        <p:nvSpPr>
          <p:cNvPr id="10" name="object 8">
            <a:extLst>
              <a:ext uri="{FF2B5EF4-FFF2-40B4-BE49-F238E27FC236}">
                <a16:creationId xmlns:a16="http://schemas.microsoft.com/office/drawing/2014/main" xmlns="" id="{B7BAE982-FCBA-4616-A75A-F31C4E0BE509}"/>
              </a:ext>
            </a:extLst>
          </p:cNvPr>
          <p:cNvSpPr txBox="1"/>
          <p:nvPr/>
        </p:nvSpPr>
        <p:spPr>
          <a:xfrm>
            <a:off x="1438507" y="6492873"/>
            <a:ext cx="10093749" cy="443185"/>
          </a:xfrm>
          <a:prstGeom prst="rect">
            <a:avLst/>
          </a:prstGeom>
        </p:spPr>
        <p:txBody>
          <a:bodyPr wrap="square" lIns="0" tIns="35591" rIns="0" bIns="0" rtlCol="0">
            <a:noAutofit/>
          </a:bodyPr>
          <a:lstStyle/>
          <a:p>
            <a:pPr marL="12700" algn="ctr">
              <a:defRPr/>
            </a:pPr>
            <a:r>
              <a:rPr lang="es-ES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</a:rPr>
              <a:t>Plan General de Desarrollo de la Ciudad de México </a:t>
            </a:r>
            <a:endParaRPr lang="es-ES" b="1" cap="small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+mj-ea"/>
            </a:endParaRPr>
          </a:p>
        </p:txBody>
      </p:sp>
      <p:sp>
        <p:nvSpPr>
          <p:cNvPr id="9" name="12 CuadroTexto">
            <a:extLst>
              <a:ext uri="{FF2B5EF4-FFF2-40B4-BE49-F238E27FC236}">
                <a16:creationId xmlns:a16="http://schemas.microsoft.com/office/drawing/2014/main" xmlns="" id="{7B20C357-CD7F-7C42-AF5B-935CC019B325}"/>
              </a:ext>
            </a:extLst>
          </p:cNvPr>
          <p:cNvSpPr txBox="1"/>
          <p:nvPr/>
        </p:nvSpPr>
        <p:spPr>
          <a:xfrm>
            <a:off x="4686005" y="308431"/>
            <a:ext cx="2674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</a:rPr>
              <a:t>METAS…</a:t>
            </a:r>
            <a:endParaRPr lang="es-MX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220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77508" y="6446814"/>
            <a:ext cx="27432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14" name="9 Marcador de contenido"/>
          <p:cNvSpPr txBox="1">
            <a:spLocks/>
          </p:cNvSpPr>
          <p:nvPr/>
        </p:nvSpPr>
        <p:spPr>
          <a:xfrm>
            <a:off x="373463" y="1719616"/>
            <a:ext cx="1133631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5475" lvl="2" indent="-457200" algn="just">
              <a:spcBef>
                <a:spcPts val="1000"/>
              </a:spcBef>
            </a:pPr>
            <a:r>
              <a:rPr lang="es-ES" sz="2000" dirty="0" smtClean="0"/>
              <a:t>2.7 El 100% de los docentes de educación superior cuentan con doctorado y producción académica en su área.</a:t>
            </a:r>
          </a:p>
          <a:p>
            <a:pPr marL="625475" lvl="2" indent="-457200" algn="just">
              <a:spcBef>
                <a:spcPts val="1000"/>
              </a:spcBef>
            </a:pPr>
            <a:endParaRPr lang="es-ES" sz="2000" dirty="0" smtClean="0"/>
          </a:p>
          <a:p>
            <a:pPr marL="625475" lvl="2" indent="-457200" algn="just">
              <a:spcBef>
                <a:spcPts val="1000"/>
              </a:spcBef>
            </a:pPr>
            <a:r>
              <a:rPr lang="es-ES" sz="2000" dirty="0" smtClean="0"/>
              <a:t>2.8 El 100% de los planes y programas de estudio de educación media superior y superior en instituciones públicas </a:t>
            </a:r>
            <a:r>
              <a:rPr lang="es-ES" sz="2000" dirty="0"/>
              <a:t>y </a:t>
            </a:r>
            <a:r>
              <a:rPr lang="es-ES" sz="2000" dirty="0" smtClean="0"/>
              <a:t>particulares tienen acreditaciones periódicas de calidad.</a:t>
            </a:r>
          </a:p>
          <a:p>
            <a:pPr marL="625475" lvl="2" indent="-457200" algn="just">
              <a:spcBef>
                <a:spcPts val="1000"/>
              </a:spcBef>
            </a:pPr>
            <a:endParaRPr lang="es-ES" sz="2000" dirty="0" smtClean="0"/>
          </a:p>
          <a:p>
            <a:pPr marL="625475" lvl="2" indent="-457200" algn="just">
              <a:spcBef>
                <a:spcPts val="1000"/>
              </a:spcBef>
            </a:pPr>
            <a:r>
              <a:rPr lang="es-ES" sz="2000" dirty="0" smtClean="0"/>
              <a:t>2.9 El 60% de los egresados de licenciatura, por su mérito académico, son aceptados en estudios de posgrado nacionales e internacionales.</a:t>
            </a:r>
          </a:p>
          <a:p>
            <a:pPr marL="625475" lvl="2" indent="-457200" algn="just">
              <a:spcBef>
                <a:spcPts val="1000"/>
              </a:spcBef>
            </a:pPr>
            <a:endParaRPr lang="es-ES" sz="2000" dirty="0" smtClean="0"/>
          </a:p>
          <a:p>
            <a:pPr marL="625475" lvl="2" indent="-457200" algn="just">
              <a:spcBef>
                <a:spcPts val="1000"/>
              </a:spcBef>
            </a:pPr>
            <a:r>
              <a:rPr lang="es-ES" sz="2000" dirty="0" smtClean="0"/>
              <a:t>2.10 El 100% de los espacios educativos proveen aprendizajes esenciales para la educación integral, la cultura del deporte y el desarrollo de las diferentes manifestaciones artísticas.</a:t>
            </a:r>
          </a:p>
        </p:txBody>
      </p:sp>
      <p:sp>
        <p:nvSpPr>
          <p:cNvPr id="6" name="Rectángulo 1">
            <a:extLst>
              <a:ext uri="{FF2B5EF4-FFF2-40B4-BE49-F238E27FC236}">
                <a16:creationId xmlns:a16="http://schemas.microsoft.com/office/drawing/2014/main" xmlns="" id="{17291AC2-E742-4FF1-9BFF-5213A0900E19}"/>
              </a:ext>
            </a:extLst>
          </p:cNvPr>
          <p:cNvSpPr/>
          <p:nvPr/>
        </p:nvSpPr>
        <p:spPr>
          <a:xfrm>
            <a:off x="0" y="-11066"/>
            <a:ext cx="12192000" cy="1222028"/>
          </a:xfrm>
          <a:prstGeom prst="rect">
            <a:avLst/>
          </a:prstGeom>
          <a:ln>
            <a:solidFill>
              <a:srgbClr val="3AA537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149475" indent="-1871663" algn="just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tabLst>
                <a:tab pos="10502900" algn="l"/>
              </a:tabLst>
            </a:pPr>
            <a:endParaRPr lang="es-MX" sz="2600" b="1" dirty="0">
              <a:solidFill>
                <a:schemeClr val="bg1"/>
              </a:solidFill>
            </a:endParaRPr>
          </a:p>
        </p:txBody>
      </p:sp>
      <p:sp>
        <p:nvSpPr>
          <p:cNvPr id="10" name="object 8">
            <a:extLst>
              <a:ext uri="{FF2B5EF4-FFF2-40B4-BE49-F238E27FC236}">
                <a16:creationId xmlns:a16="http://schemas.microsoft.com/office/drawing/2014/main" xmlns="" id="{B7BAE982-FCBA-4616-A75A-F31C4E0BE509}"/>
              </a:ext>
            </a:extLst>
          </p:cNvPr>
          <p:cNvSpPr txBox="1"/>
          <p:nvPr/>
        </p:nvSpPr>
        <p:spPr>
          <a:xfrm>
            <a:off x="1438507" y="6492873"/>
            <a:ext cx="10093749" cy="443185"/>
          </a:xfrm>
          <a:prstGeom prst="rect">
            <a:avLst/>
          </a:prstGeom>
        </p:spPr>
        <p:txBody>
          <a:bodyPr wrap="square" lIns="0" tIns="35591" rIns="0" bIns="0" rtlCol="0">
            <a:noAutofit/>
          </a:bodyPr>
          <a:lstStyle/>
          <a:p>
            <a:pPr marL="12700" algn="ctr">
              <a:defRPr/>
            </a:pPr>
            <a:r>
              <a:rPr lang="es-ES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</a:rPr>
              <a:t>Plan General de Desarrollo de la Ciudad de México </a:t>
            </a:r>
            <a:endParaRPr lang="es-ES" b="1" cap="small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+mj-ea"/>
            </a:endParaRPr>
          </a:p>
        </p:txBody>
      </p:sp>
      <p:sp>
        <p:nvSpPr>
          <p:cNvPr id="8" name="12 CuadroTexto">
            <a:extLst>
              <a:ext uri="{FF2B5EF4-FFF2-40B4-BE49-F238E27FC236}">
                <a16:creationId xmlns:a16="http://schemas.microsoft.com/office/drawing/2014/main" xmlns="" id="{7B20C357-CD7F-7C42-AF5B-935CC019B325}"/>
              </a:ext>
            </a:extLst>
          </p:cNvPr>
          <p:cNvSpPr txBox="1"/>
          <p:nvPr/>
        </p:nvSpPr>
        <p:spPr>
          <a:xfrm>
            <a:off x="4704140" y="308431"/>
            <a:ext cx="2674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</a:rPr>
              <a:t>METAS…</a:t>
            </a:r>
            <a:endParaRPr lang="es-MX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220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77508" y="6446814"/>
            <a:ext cx="2743200" cy="365125"/>
          </a:xfrm>
        </p:spPr>
        <p:txBody>
          <a:bodyPr/>
          <a:lstStyle/>
          <a:p>
            <a:r>
              <a:rPr lang="es-ES" dirty="0" smtClean="0"/>
              <a:t> </a:t>
            </a:r>
            <a:fld id="{132FADFE-3B8F-471C-ABF0-DBC7717ECBBC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xmlns="" id="{B7BAE982-FCBA-4616-A75A-F31C4E0BE509}"/>
              </a:ext>
            </a:extLst>
          </p:cNvPr>
          <p:cNvSpPr txBox="1"/>
          <p:nvPr/>
        </p:nvSpPr>
        <p:spPr>
          <a:xfrm>
            <a:off x="1438507" y="6492873"/>
            <a:ext cx="10093749" cy="443185"/>
          </a:xfrm>
          <a:prstGeom prst="rect">
            <a:avLst/>
          </a:prstGeom>
        </p:spPr>
        <p:txBody>
          <a:bodyPr wrap="square" lIns="0" tIns="35591" rIns="0" bIns="0" rtlCol="0">
            <a:noAutofit/>
          </a:bodyPr>
          <a:lstStyle/>
          <a:p>
            <a:pPr marL="12700" algn="ctr">
              <a:defRPr/>
            </a:pPr>
            <a:r>
              <a:rPr lang="es-ES" b="1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</a:rPr>
              <a:t>Plan General de Desarrollo de la Ciudad de México </a:t>
            </a:r>
            <a:endParaRPr lang="es-ES" b="1" cap="small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+mj-ea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08429" y="2012604"/>
            <a:ext cx="1136951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5475" lvl="2" indent="-457200" algn="just">
              <a:spcBef>
                <a:spcPts val="1000"/>
              </a:spcBef>
            </a:pPr>
            <a:r>
              <a:rPr lang="es-ES" sz="2000" dirty="0" smtClean="0"/>
              <a:t>3.1 El 100% de los programas educativos están estructurados para atender las necesidades de la población con alguna discapacidad.</a:t>
            </a:r>
          </a:p>
          <a:p>
            <a:pPr marL="625475" lvl="2" indent="-457200" algn="just">
              <a:spcBef>
                <a:spcPts val="1000"/>
              </a:spcBef>
            </a:pPr>
            <a:endParaRPr lang="es-ES" sz="2000" dirty="0" smtClean="0"/>
          </a:p>
          <a:p>
            <a:pPr marL="625475" lvl="2" indent="-457200" algn="just">
              <a:spcBef>
                <a:spcPts val="1000"/>
              </a:spcBef>
            </a:pPr>
            <a:r>
              <a:rPr lang="es-ES" sz="2000" dirty="0" smtClean="0"/>
              <a:t>3.2 El 100% de los programas educativos están estructurados con perspectiva de género, derechos humanos e interculturalidad.</a:t>
            </a:r>
          </a:p>
          <a:p>
            <a:pPr marL="625475" lvl="2" indent="-457200" algn="just">
              <a:spcBef>
                <a:spcPts val="1000"/>
              </a:spcBef>
            </a:pPr>
            <a:endParaRPr lang="es-ES" sz="2000" dirty="0" smtClean="0"/>
          </a:p>
          <a:p>
            <a:pPr marL="625475" lvl="2" indent="-457200" algn="just">
              <a:spcBef>
                <a:spcPts val="1000"/>
              </a:spcBef>
            </a:pPr>
            <a:r>
              <a:rPr lang="es-ES" sz="2000" dirty="0" smtClean="0"/>
              <a:t>3.3 Todos los niños, niñas y jóvenes indígenas que viven en la Ciudad de México están matriculados en el nivel educativo que les corresponde de acuerdo a su edad.</a:t>
            </a:r>
          </a:p>
          <a:p>
            <a:pPr marL="625475" lvl="2" indent="-457200" algn="just">
              <a:spcBef>
                <a:spcPts val="1000"/>
              </a:spcBef>
            </a:pPr>
            <a:endParaRPr lang="es-ES" sz="2000" dirty="0" smtClean="0"/>
          </a:p>
          <a:p>
            <a:pPr marL="625475" lvl="2" indent="-457200" algn="just">
              <a:spcBef>
                <a:spcPts val="1000"/>
              </a:spcBef>
            </a:pPr>
            <a:r>
              <a:rPr lang="es-ES" sz="2000" dirty="0" smtClean="0"/>
              <a:t>3.4 Programa universal de apoyos económicos en escuelas públicas para las y los estudiantes de todos los niveles educativos.</a:t>
            </a:r>
          </a:p>
        </p:txBody>
      </p:sp>
      <p:sp>
        <p:nvSpPr>
          <p:cNvPr id="14" name="Rectángulo 1">
            <a:extLst>
              <a:ext uri="{FF2B5EF4-FFF2-40B4-BE49-F238E27FC236}">
                <a16:creationId xmlns:a16="http://schemas.microsoft.com/office/drawing/2014/main" xmlns="" id="{17291AC2-E742-4FF1-9BFF-5213A0900E19}"/>
              </a:ext>
            </a:extLst>
          </p:cNvPr>
          <p:cNvSpPr/>
          <p:nvPr/>
        </p:nvSpPr>
        <p:spPr>
          <a:xfrm>
            <a:off x="-5625" y="-23381"/>
            <a:ext cx="12197625" cy="1306271"/>
          </a:xfrm>
          <a:prstGeom prst="rect">
            <a:avLst/>
          </a:prstGeom>
          <a:ln>
            <a:solidFill>
              <a:srgbClr val="3AA537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063750" indent="-1884363" algn="just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600" b="1" dirty="0"/>
              <a:t>OBJETIVO 3. </a:t>
            </a:r>
            <a:r>
              <a:rPr lang="es-ES" sz="2600" b="1" dirty="0" smtClean="0"/>
              <a:t>Asegurar una educación incluyente, equitativa, con enfoque intercultural y perspectiva de género.</a:t>
            </a:r>
            <a:endParaRPr lang="es-ES" sz="2600" b="1" dirty="0"/>
          </a:p>
        </p:txBody>
      </p:sp>
      <p:sp>
        <p:nvSpPr>
          <p:cNvPr id="9" name="12 CuadroTexto">
            <a:extLst>
              <a:ext uri="{FF2B5EF4-FFF2-40B4-BE49-F238E27FC236}">
                <a16:creationId xmlns:a16="http://schemas.microsoft.com/office/drawing/2014/main" xmlns="" id="{505D0E42-288C-2B45-A49C-57F056FB51C4}"/>
              </a:ext>
            </a:extLst>
          </p:cNvPr>
          <p:cNvSpPr txBox="1"/>
          <p:nvPr/>
        </p:nvSpPr>
        <p:spPr>
          <a:xfrm>
            <a:off x="4755707" y="1456826"/>
            <a:ext cx="2674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rgbClr val="19933C"/>
                </a:solidFill>
              </a:rPr>
              <a:t>METAS</a:t>
            </a:r>
          </a:p>
        </p:txBody>
      </p:sp>
    </p:spTree>
    <p:extLst>
      <p:ext uri="{BB962C8B-B14F-4D97-AF65-F5344CB8AC3E}">
        <p14:creationId xmlns="" xmlns:p14="http://schemas.microsoft.com/office/powerpoint/2010/main" val="280819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5493</TotalTime>
  <Words>1101</Words>
  <Application>Microsoft Office PowerPoint</Application>
  <PresentationFormat>Personalizado</PresentationFormat>
  <Paragraphs>118</Paragraphs>
  <Slides>10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Educación</dc:creator>
  <cp:lastModifiedBy>Nubia</cp:lastModifiedBy>
  <cp:revision>517</cp:revision>
  <cp:lastPrinted>2020-01-29T18:39:00Z</cp:lastPrinted>
  <dcterms:created xsi:type="dcterms:W3CDTF">2020-01-14T01:41:20Z</dcterms:created>
  <dcterms:modified xsi:type="dcterms:W3CDTF">2020-08-10T21:17:57Z</dcterms:modified>
</cp:coreProperties>
</file>