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67" r:id="rId2"/>
    <p:sldId id="687" r:id="rId3"/>
    <p:sldId id="688" r:id="rId4"/>
    <p:sldId id="690" r:id="rId5"/>
    <p:sldId id="691" r:id="rId6"/>
    <p:sldId id="705" r:id="rId7"/>
    <p:sldId id="693" r:id="rId8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933C"/>
    <a:srgbClr val="92C73E"/>
    <a:srgbClr val="3AA537"/>
    <a:srgbClr val="548235"/>
    <a:srgbClr val="00AE42"/>
    <a:srgbClr val="178E88"/>
    <a:srgbClr val="E6E6E6"/>
    <a:srgbClr val="FF8732"/>
    <a:srgbClr val="F98727"/>
    <a:srgbClr val="FF8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58" autoAdjust="0"/>
    <p:restoredTop sz="94364" autoAdjust="0"/>
  </p:normalViewPr>
  <p:slideViewPr>
    <p:cSldViewPr snapToGrid="0">
      <p:cViewPr varScale="1">
        <p:scale>
          <a:sx n="85" d="100"/>
          <a:sy n="85" d="100"/>
        </p:scale>
        <p:origin x="159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8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F2E23D-03BD-4920-B2A4-998CACC2F5BC}" type="doc">
      <dgm:prSet loTypeId="urn:microsoft.com/office/officeart/2008/layout/PictureStrips" loCatId="list" qsTypeId="urn:microsoft.com/office/officeart/2005/8/quickstyle/3d2#1" qsCatId="3D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612D77A9-E615-43CB-941D-5D77831D29D5}">
      <dgm:prSet phldrT="[Texto]" custT="1"/>
      <dgm:spPr/>
      <dgm:t>
        <a:bodyPr/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900" b="1" kern="1200" dirty="0">
              <a:solidFill>
                <a:srgbClr val="548235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1. </a:t>
          </a:r>
          <a:r>
            <a:rPr lang="es-MX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Consolidar el Sistema de CTI para posicionar a la Ciudad de México como una ciudad innovadora y generadora de conocimiento.</a:t>
          </a:r>
        </a:p>
      </dgm:t>
    </dgm:pt>
    <dgm:pt modelId="{30A5F35D-BA49-4E5C-9C43-D959FCEA631D}" type="parTrans" cxnId="{9F3028C3-0C91-4C08-AED4-55F6D57D41AF}">
      <dgm:prSet/>
      <dgm:spPr/>
      <dgm:t>
        <a:bodyPr/>
        <a:lstStyle/>
        <a:p>
          <a:endParaRPr lang="es-MX" sz="1900" b="0">
            <a:effectLst/>
            <a:latin typeface="+mj-lt"/>
          </a:endParaRPr>
        </a:p>
      </dgm:t>
    </dgm:pt>
    <dgm:pt modelId="{83505D74-C595-45F2-B676-AD7134666CE3}" type="sibTrans" cxnId="{9F3028C3-0C91-4C08-AED4-55F6D57D41AF}">
      <dgm:prSet/>
      <dgm:spPr/>
      <dgm:t>
        <a:bodyPr/>
        <a:lstStyle/>
        <a:p>
          <a:endParaRPr lang="es-MX" sz="1900" b="0">
            <a:effectLst/>
            <a:latin typeface="+mj-lt"/>
          </a:endParaRPr>
        </a:p>
      </dgm:t>
    </dgm:pt>
    <dgm:pt modelId="{141DE1C7-4F82-4282-8BCC-0091908DBBFF}">
      <dgm:prSet phldrT="[Texto]" custT="1"/>
      <dgm:spPr/>
      <dgm:t>
        <a:bodyPr/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900" b="1" kern="1200" dirty="0">
              <a:solidFill>
                <a:srgbClr val="548235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2. </a:t>
          </a:r>
          <a:r>
            <a:rPr lang="es-MX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Atender los desafíos de la ciudad aplicando el conocimiento humanístico, científico, tecnológico y de innovación</a:t>
          </a:r>
          <a:r>
            <a:rPr lang="es-ES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.</a:t>
          </a:r>
          <a:endParaRPr lang="es-MX" sz="19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3FEE2079-F907-4A6D-A2DC-75562BE1FEE5}" type="parTrans" cxnId="{9F4F38EB-479C-48ED-92DF-1279DBBAB1D7}">
      <dgm:prSet/>
      <dgm:spPr/>
      <dgm:t>
        <a:bodyPr/>
        <a:lstStyle/>
        <a:p>
          <a:endParaRPr lang="es-MX" sz="1900" b="0">
            <a:effectLst/>
            <a:latin typeface="+mj-lt"/>
          </a:endParaRPr>
        </a:p>
      </dgm:t>
    </dgm:pt>
    <dgm:pt modelId="{56261702-AC8E-42DC-B1AA-96F192681283}" type="sibTrans" cxnId="{9F4F38EB-479C-48ED-92DF-1279DBBAB1D7}">
      <dgm:prSet/>
      <dgm:spPr/>
      <dgm:t>
        <a:bodyPr/>
        <a:lstStyle/>
        <a:p>
          <a:endParaRPr lang="es-MX" sz="1900" b="0">
            <a:effectLst/>
            <a:latin typeface="+mj-lt"/>
          </a:endParaRPr>
        </a:p>
      </dgm:t>
    </dgm:pt>
    <dgm:pt modelId="{8CB7B2FE-F091-4B80-BF30-03D1D836C561}">
      <dgm:prSet custT="1"/>
      <dgm:spPr/>
      <dgm:t>
        <a:bodyPr/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900" b="1" kern="1200" dirty="0">
              <a:solidFill>
                <a:srgbClr val="548235"/>
              </a:solidFill>
              <a:effectLst/>
              <a:latin typeface="+mn-lt"/>
              <a:ea typeface="+mn-ea"/>
              <a:cs typeface="Calibri" panose="020F0502020204030204" pitchFamily="34" charset="0"/>
            </a:rPr>
            <a:t>4. </a:t>
          </a:r>
          <a:r>
            <a:rPr lang="es-MX" sz="1900" kern="1200" dirty="0">
              <a:latin typeface="+mn-lt"/>
            </a:rPr>
            <a:t>Incrementar la inversión en ciencia, humanidades, tecnología e innovación para alcanzar un bienestar económico y desarrollo sustentable.</a:t>
          </a:r>
          <a:endParaRPr lang="es-MX" sz="1900" b="0" kern="1200" dirty="0">
            <a:effectLst/>
            <a:latin typeface="+mn-lt"/>
          </a:endParaRPr>
        </a:p>
      </dgm:t>
    </dgm:pt>
    <dgm:pt modelId="{74E0CB04-C6F3-4063-A6ED-E1D66B7C6EA3}" type="parTrans" cxnId="{5FD24988-6811-4F01-86F8-65A7284DD471}">
      <dgm:prSet/>
      <dgm:spPr/>
      <dgm:t>
        <a:bodyPr/>
        <a:lstStyle/>
        <a:p>
          <a:endParaRPr lang="es-MX" sz="1900" b="0">
            <a:effectLst/>
            <a:latin typeface="+mj-lt"/>
          </a:endParaRPr>
        </a:p>
      </dgm:t>
    </dgm:pt>
    <dgm:pt modelId="{5730951B-CB0B-451F-85ED-03EFC5776C3E}" type="sibTrans" cxnId="{5FD24988-6811-4F01-86F8-65A7284DD471}">
      <dgm:prSet/>
      <dgm:spPr/>
      <dgm:t>
        <a:bodyPr/>
        <a:lstStyle/>
        <a:p>
          <a:endParaRPr lang="es-MX" sz="1900" b="0">
            <a:effectLst/>
            <a:latin typeface="+mj-lt"/>
          </a:endParaRPr>
        </a:p>
      </dgm:t>
    </dgm:pt>
    <dgm:pt modelId="{DA8C0F0D-8655-E84E-AF31-24451F492C4E}">
      <dgm:prSet phldrT="[Texto]" custT="1"/>
      <dgm:spPr/>
      <dgm:t>
        <a:bodyPr/>
        <a:lstStyle/>
        <a:p>
          <a:pPr algn="l">
            <a:buFont typeface="Arial" panose="020B0604020202020204" pitchFamily="34" charset="0"/>
            <a:buNone/>
          </a:pPr>
          <a:r>
            <a:rPr lang="es-ES" sz="1900" b="1" kern="1200" dirty="0">
              <a:solidFill>
                <a:srgbClr val="548235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3. </a:t>
          </a:r>
          <a:r>
            <a:rPr lang="es-ES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Consolidar una nueva gobernanza mediante políticas públicas basadas en evidencia científica y asesoramiento tecnológico.</a:t>
          </a:r>
          <a:endParaRPr lang="es-MX" sz="19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B1C7CD95-5925-5E40-A001-FB532043E4C9}" type="parTrans" cxnId="{DF6DACEF-13B3-8B4B-B813-6EDD88D7D19C}">
      <dgm:prSet/>
      <dgm:spPr/>
      <dgm:t>
        <a:bodyPr/>
        <a:lstStyle/>
        <a:p>
          <a:endParaRPr lang="es-MX"/>
        </a:p>
      </dgm:t>
    </dgm:pt>
    <dgm:pt modelId="{B25B8501-725A-2242-B3E0-DE5A3078C9C3}" type="sibTrans" cxnId="{DF6DACEF-13B3-8B4B-B813-6EDD88D7D19C}">
      <dgm:prSet/>
      <dgm:spPr/>
      <dgm:t>
        <a:bodyPr/>
        <a:lstStyle/>
        <a:p>
          <a:endParaRPr lang="es-MX"/>
        </a:p>
      </dgm:t>
    </dgm:pt>
    <dgm:pt modelId="{5E28CBF3-4348-4126-8C85-89A693100932}" type="pres">
      <dgm:prSet presAssocID="{BDF2E23D-03BD-4920-B2A4-998CACC2F5BC}" presName="Name0" presStyleCnt="0">
        <dgm:presLayoutVars>
          <dgm:dir/>
          <dgm:resizeHandles val="exact"/>
        </dgm:presLayoutVars>
      </dgm:prSet>
      <dgm:spPr/>
    </dgm:pt>
    <dgm:pt modelId="{F681B759-3467-46CD-81CE-EAB7889253F1}" type="pres">
      <dgm:prSet presAssocID="{612D77A9-E615-43CB-941D-5D77831D29D5}" presName="composite" presStyleCnt="0"/>
      <dgm:spPr/>
    </dgm:pt>
    <dgm:pt modelId="{F5F734BB-AB28-4C2A-8F5A-8B55C5EAE842}" type="pres">
      <dgm:prSet presAssocID="{612D77A9-E615-43CB-941D-5D77831D29D5}" presName="rect1" presStyleLbl="trAlignAcc1" presStyleIdx="0" presStyleCnt="4" custScaleX="77101" custScaleY="96086" custLinFactNeighborY="-10050">
        <dgm:presLayoutVars>
          <dgm:bulletEnabled val="1"/>
        </dgm:presLayoutVars>
      </dgm:prSet>
      <dgm:spPr/>
    </dgm:pt>
    <dgm:pt modelId="{709C7348-6AA1-42B6-8DBD-EC3E127CAABC}" type="pres">
      <dgm:prSet presAssocID="{612D77A9-E615-43CB-941D-5D77831D29D5}" presName="rect2" presStyleLbl="fgImgPlace1" presStyleIdx="0" presStyleCnt="4" custScaleX="89271" custScaleY="96898" custLinFactNeighborX="37534" custLinFactNeighborY="1421"/>
      <dgm:spPr>
        <a:blipFill>
          <a:blip xmlns:r="http://schemas.openxmlformats.org/officeDocument/2006/relationships" r:embed="rId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416E7DE-2E63-42DA-8C62-2643C9AB300E}" type="pres">
      <dgm:prSet presAssocID="{83505D74-C595-45F2-B676-AD7134666CE3}" presName="sibTrans" presStyleCnt="0"/>
      <dgm:spPr/>
    </dgm:pt>
    <dgm:pt modelId="{F23C4DEF-39F8-41F6-98C2-2E9AC588CCCD}" type="pres">
      <dgm:prSet presAssocID="{141DE1C7-4F82-4282-8BCC-0091908DBBFF}" presName="composite" presStyleCnt="0"/>
      <dgm:spPr/>
    </dgm:pt>
    <dgm:pt modelId="{C3FACC6C-B039-40AE-AC82-33C332176040}" type="pres">
      <dgm:prSet presAssocID="{141DE1C7-4F82-4282-8BCC-0091908DBBFF}" presName="rect1" presStyleLbl="trAlignAcc1" presStyleIdx="1" presStyleCnt="4" custLinFactNeighborY="-12060">
        <dgm:presLayoutVars>
          <dgm:bulletEnabled val="1"/>
        </dgm:presLayoutVars>
      </dgm:prSet>
      <dgm:spPr/>
    </dgm:pt>
    <dgm:pt modelId="{3B31EFF6-A2F6-4A4D-99F1-90AC8E21741D}" type="pres">
      <dgm:prSet presAssocID="{141DE1C7-4F82-4282-8BCC-0091908DBBFF}" presName="rect2" presStyleLbl="fgImgPlace1" presStyleIdx="1" presStyleCnt="4"/>
      <dgm:spPr>
        <a:blipFill>
          <a:blip xmlns:r="http://schemas.openxmlformats.org/officeDocument/2006/relationships"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7BC92921-271A-44E0-8D42-94B667D9EBE6}" type="pres">
      <dgm:prSet presAssocID="{56261702-AC8E-42DC-B1AA-96F192681283}" presName="sibTrans" presStyleCnt="0"/>
      <dgm:spPr/>
    </dgm:pt>
    <dgm:pt modelId="{67753D4E-BDEE-47BB-A82A-C6FAF1095E9D}" type="pres">
      <dgm:prSet presAssocID="{8CB7B2FE-F091-4B80-BF30-03D1D836C561}" presName="composite" presStyleCnt="0"/>
      <dgm:spPr/>
    </dgm:pt>
    <dgm:pt modelId="{FB845FC8-DC4F-4D82-83A2-EBE74A30682C}" type="pres">
      <dgm:prSet presAssocID="{8CB7B2FE-F091-4B80-BF30-03D1D836C561}" presName="rect1" presStyleLbl="trAlignAcc1" presStyleIdx="2" presStyleCnt="4" custScaleX="92199" custLinFactNeighborX="97665" custLinFactNeighborY="-21084">
        <dgm:presLayoutVars>
          <dgm:bulletEnabled val="1"/>
        </dgm:presLayoutVars>
      </dgm:prSet>
      <dgm:spPr/>
    </dgm:pt>
    <dgm:pt modelId="{787E2DA5-4416-4AF6-A3B1-56EE5E5391D0}" type="pres">
      <dgm:prSet presAssocID="{8CB7B2FE-F091-4B80-BF30-03D1D836C561}" presName="rect2" presStyleLbl="fgImgPlace1" presStyleIdx="2" presStyleCnt="4" custScaleY="109720" custLinFactX="200000" custLinFactNeighborX="251799" custLinFactNeighborY="-3163"/>
      <dgm:spPr>
        <a:blipFill>
          <a:blip xmlns:r="http://schemas.openxmlformats.org/officeDocument/2006/relationships"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</dgm:pt>
    <dgm:pt modelId="{B774944C-137D-1F4A-8479-7B3BCF3001EC}" type="pres">
      <dgm:prSet presAssocID="{5730951B-CB0B-451F-85ED-03EFC5776C3E}" presName="sibTrans" presStyleCnt="0"/>
      <dgm:spPr/>
    </dgm:pt>
    <dgm:pt modelId="{A724559F-58F0-A144-8D23-84AA3789C9A1}" type="pres">
      <dgm:prSet presAssocID="{DA8C0F0D-8655-E84E-AF31-24451F492C4E}" presName="composite" presStyleCnt="0"/>
      <dgm:spPr/>
    </dgm:pt>
    <dgm:pt modelId="{1C52F39D-5B79-A341-AE5A-13F6A048F299}" type="pres">
      <dgm:prSet presAssocID="{DA8C0F0D-8655-E84E-AF31-24451F492C4E}" presName="rect1" presStyleLbl="trAlignAcc1" presStyleIdx="3" presStyleCnt="4" custScaleX="81805" custScaleY="90861" custLinFactX="-7260" custLinFactNeighborX="-100000" custLinFactNeighborY="-18100">
        <dgm:presLayoutVars>
          <dgm:bulletEnabled val="1"/>
        </dgm:presLayoutVars>
      </dgm:prSet>
      <dgm:spPr/>
    </dgm:pt>
    <dgm:pt modelId="{DEA47CD2-F5AF-594B-BAAF-4FBE8E186225}" type="pres">
      <dgm:prSet presAssocID="{DA8C0F0D-8655-E84E-AF31-24451F492C4E}" presName="rect2" presStyleLbl="fgImgPlace1" presStyleIdx="3" presStyleCnt="4" custLinFactX="-200000" custLinFactNeighborX="-258798" custLinFactNeighborY="-653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A432F942-2756-4102-91C3-E6E56235B429}" type="presOf" srcId="{141DE1C7-4F82-4282-8BCC-0091908DBBFF}" destId="{C3FACC6C-B039-40AE-AC82-33C332176040}" srcOrd="0" destOrd="0" presId="urn:microsoft.com/office/officeart/2008/layout/PictureStrips"/>
    <dgm:cxn modelId="{F2AE624C-5691-41EE-87DB-69EDC41E322A}" type="presOf" srcId="{612D77A9-E615-43CB-941D-5D77831D29D5}" destId="{F5F734BB-AB28-4C2A-8F5A-8B55C5EAE842}" srcOrd="0" destOrd="0" presId="urn:microsoft.com/office/officeart/2008/layout/PictureStrips"/>
    <dgm:cxn modelId="{5FD24988-6811-4F01-86F8-65A7284DD471}" srcId="{BDF2E23D-03BD-4920-B2A4-998CACC2F5BC}" destId="{8CB7B2FE-F091-4B80-BF30-03D1D836C561}" srcOrd="2" destOrd="0" parTransId="{74E0CB04-C6F3-4063-A6ED-E1D66B7C6EA3}" sibTransId="{5730951B-CB0B-451F-85ED-03EFC5776C3E}"/>
    <dgm:cxn modelId="{EE418D96-8A39-654F-8E8B-EDB7624FB31B}" type="presOf" srcId="{DA8C0F0D-8655-E84E-AF31-24451F492C4E}" destId="{1C52F39D-5B79-A341-AE5A-13F6A048F299}" srcOrd="0" destOrd="0" presId="urn:microsoft.com/office/officeart/2008/layout/PictureStrips"/>
    <dgm:cxn modelId="{97FE63A0-FC97-4400-94E2-B7F0ECE09795}" type="presOf" srcId="{8CB7B2FE-F091-4B80-BF30-03D1D836C561}" destId="{FB845FC8-DC4F-4D82-83A2-EBE74A30682C}" srcOrd="0" destOrd="0" presId="urn:microsoft.com/office/officeart/2008/layout/PictureStrips"/>
    <dgm:cxn modelId="{9F3028C3-0C91-4C08-AED4-55F6D57D41AF}" srcId="{BDF2E23D-03BD-4920-B2A4-998CACC2F5BC}" destId="{612D77A9-E615-43CB-941D-5D77831D29D5}" srcOrd="0" destOrd="0" parTransId="{30A5F35D-BA49-4E5C-9C43-D959FCEA631D}" sibTransId="{83505D74-C595-45F2-B676-AD7134666CE3}"/>
    <dgm:cxn modelId="{E9EBC7E1-46E4-4E69-8752-8F729B7C8E66}" type="presOf" srcId="{BDF2E23D-03BD-4920-B2A4-998CACC2F5BC}" destId="{5E28CBF3-4348-4126-8C85-89A693100932}" srcOrd="0" destOrd="0" presId="urn:microsoft.com/office/officeart/2008/layout/PictureStrips"/>
    <dgm:cxn modelId="{9F4F38EB-479C-48ED-92DF-1279DBBAB1D7}" srcId="{BDF2E23D-03BD-4920-B2A4-998CACC2F5BC}" destId="{141DE1C7-4F82-4282-8BCC-0091908DBBFF}" srcOrd="1" destOrd="0" parTransId="{3FEE2079-F907-4A6D-A2DC-75562BE1FEE5}" sibTransId="{56261702-AC8E-42DC-B1AA-96F192681283}"/>
    <dgm:cxn modelId="{DF6DACEF-13B3-8B4B-B813-6EDD88D7D19C}" srcId="{BDF2E23D-03BD-4920-B2A4-998CACC2F5BC}" destId="{DA8C0F0D-8655-E84E-AF31-24451F492C4E}" srcOrd="3" destOrd="0" parTransId="{B1C7CD95-5925-5E40-A001-FB532043E4C9}" sibTransId="{B25B8501-725A-2242-B3E0-DE5A3078C9C3}"/>
    <dgm:cxn modelId="{6819860D-3C99-4A8C-8DB9-7E19675FE2DA}" type="presParOf" srcId="{5E28CBF3-4348-4126-8C85-89A693100932}" destId="{F681B759-3467-46CD-81CE-EAB7889253F1}" srcOrd="0" destOrd="0" presId="urn:microsoft.com/office/officeart/2008/layout/PictureStrips"/>
    <dgm:cxn modelId="{4B3DA7D5-1F7F-476D-8FAF-E64005E9B77D}" type="presParOf" srcId="{F681B759-3467-46CD-81CE-EAB7889253F1}" destId="{F5F734BB-AB28-4C2A-8F5A-8B55C5EAE842}" srcOrd="0" destOrd="0" presId="urn:microsoft.com/office/officeart/2008/layout/PictureStrips"/>
    <dgm:cxn modelId="{54904DA6-1D1A-4601-8788-6261BE774BEC}" type="presParOf" srcId="{F681B759-3467-46CD-81CE-EAB7889253F1}" destId="{709C7348-6AA1-42B6-8DBD-EC3E127CAABC}" srcOrd="1" destOrd="0" presId="urn:microsoft.com/office/officeart/2008/layout/PictureStrips"/>
    <dgm:cxn modelId="{1C7E0E7A-2C1B-46C6-A035-C030DF447534}" type="presParOf" srcId="{5E28CBF3-4348-4126-8C85-89A693100932}" destId="{B416E7DE-2E63-42DA-8C62-2643C9AB300E}" srcOrd="1" destOrd="0" presId="urn:microsoft.com/office/officeart/2008/layout/PictureStrips"/>
    <dgm:cxn modelId="{0B99F754-6026-4A43-A4E5-EFDE8EA56AF4}" type="presParOf" srcId="{5E28CBF3-4348-4126-8C85-89A693100932}" destId="{F23C4DEF-39F8-41F6-98C2-2E9AC588CCCD}" srcOrd="2" destOrd="0" presId="urn:microsoft.com/office/officeart/2008/layout/PictureStrips"/>
    <dgm:cxn modelId="{F23DE2F6-F5A6-464A-81BD-A77D85E18084}" type="presParOf" srcId="{F23C4DEF-39F8-41F6-98C2-2E9AC588CCCD}" destId="{C3FACC6C-B039-40AE-AC82-33C332176040}" srcOrd="0" destOrd="0" presId="urn:microsoft.com/office/officeart/2008/layout/PictureStrips"/>
    <dgm:cxn modelId="{552BB138-E951-494A-890D-55739FC1F148}" type="presParOf" srcId="{F23C4DEF-39F8-41F6-98C2-2E9AC588CCCD}" destId="{3B31EFF6-A2F6-4A4D-99F1-90AC8E21741D}" srcOrd="1" destOrd="0" presId="urn:microsoft.com/office/officeart/2008/layout/PictureStrips"/>
    <dgm:cxn modelId="{C1C568AA-2BAA-40A9-8AA6-7505B05EA9B3}" type="presParOf" srcId="{5E28CBF3-4348-4126-8C85-89A693100932}" destId="{7BC92921-271A-44E0-8D42-94B667D9EBE6}" srcOrd="3" destOrd="0" presId="urn:microsoft.com/office/officeart/2008/layout/PictureStrips"/>
    <dgm:cxn modelId="{45DAA847-B9FB-4A96-895B-7FC6E6DB0D05}" type="presParOf" srcId="{5E28CBF3-4348-4126-8C85-89A693100932}" destId="{67753D4E-BDEE-47BB-A82A-C6FAF1095E9D}" srcOrd="4" destOrd="0" presId="urn:microsoft.com/office/officeart/2008/layout/PictureStrips"/>
    <dgm:cxn modelId="{B84BC335-812A-4AE2-AB11-A2F9B94CF6BF}" type="presParOf" srcId="{67753D4E-BDEE-47BB-A82A-C6FAF1095E9D}" destId="{FB845FC8-DC4F-4D82-83A2-EBE74A30682C}" srcOrd="0" destOrd="0" presId="urn:microsoft.com/office/officeart/2008/layout/PictureStrips"/>
    <dgm:cxn modelId="{9C9A59CD-EA82-49EF-846A-760E1AA14427}" type="presParOf" srcId="{67753D4E-BDEE-47BB-A82A-C6FAF1095E9D}" destId="{787E2DA5-4416-4AF6-A3B1-56EE5E5391D0}" srcOrd="1" destOrd="0" presId="urn:microsoft.com/office/officeart/2008/layout/PictureStrips"/>
    <dgm:cxn modelId="{5BFA4492-F27B-4345-8DAE-BB970F8FB210}" type="presParOf" srcId="{5E28CBF3-4348-4126-8C85-89A693100932}" destId="{B774944C-137D-1F4A-8479-7B3BCF3001EC}" srcOrd="5" destOrd="0" presId="urn:microsoft.com/office/officeart/2008/layout/PictureStrips"/>
    <dgm:cxn modelId="{835DF37B-0AC4-AA41-B828-CC37AA39F61D}" type="presParOf" srcId="{5E28CBF3-4348-4126-8C85-89A693100932}" destId="{A724559F-58F0-A144-8D23-84AA3789C9A1}" srcOrd="6" destOrd="0" presId="urn:microsoft.com/office/officeart/2008/layout/PictureStrips"/>
    <dgm:cxn modelId="{91AF7076-49E7-5E4D-AC91-A0E2255238E4}" type="presParOf" srcId="{A724559F-58F0-A144-8D23-84AA3789C9A1}" destId="{1C52F39D-5B79-A341-AE5A-13F6A048F299}" srcOrd="0" destOrd="0" presId="urn:microsoft.com/office/officeart/2008/layout/PictureStrips"/>
    <dgm:cxn modelId="{C76C8D6D-D1E5-EF46-9A80-48DAA6274560}" type="presParOf" srcId="{A724559F-58F0-A144-8D23-84AA3789C9A1}" destId="{DEA47CD2-F5AF-594B-BAAF-4FBE8E18622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734BB-AB28-4C2A-8F5A-8B55C5EAE842}">
      <dsp:nvSpPr>
        <dsp:cNvPr id="0" name=""/>
        <dsp:cNvSpPr/>
      </dsp:nvSpPr>
      <dsp:spPr>
        <a:xfrm>
          <a:off x="800410" y="702669"/>
          <a:ext cx="4260584" cy="1659278"/>
        </a:xfrm>
        <a:prstGeom prst="rect">
          <a:avLst/>
        </a:prstGeom>
        <a:solidFill>
          <a:schemeClr val="accent6">
            <a:alpha val="4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9665" tIns="72390" rIns="72390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900" b="1" kern="1200" dirty="0">
              <a:solidFill>
                <a:srgbClr val="548235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1. </a:t>
          </a:r>
          <a:r>
            <a:rPr lang="es-MX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Consolidar el Sistema de CTI para posicionar a la Ciudad de México como una ciudad innovadora y generadora de conocimiento.</a:t>
          </a:r>
        </a:p>
      </dsp:txBody>
      <dsp:txXfrm>
        <a:off x="800410" y="702669"/>
        <a:ext cx="4260584" cy="1659278"/>
      </dsp:txXfrm>
    </dsp:sp>
    <dsp:sp modelId="{709C7348-6AA1-42B6-8DBD-EC3E127CAABC}">
      <dsp:nvSpPr>
        <dsp:cNvPr id="0" name=""/>
        <dsp:cNvSpPr/>
      </dsp:nvSpPr>
      <dsp:spPr>
        <a:xfrm>
          <a:off x="456025" y="646876"/>
          <a:ext cx="1079114" cy="1756965"/>
        </a:xfrm>
        <a:prstGeom prst="rect">
          <a:avLst/>
        </a:prstGeom>
        <a:blipFill>
          <a:blip xmlns:r="http://schemas.openxmlformats.org/officeDocument/2006/relationships" r:embed="rId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FACC6C-B039-40AE-AC82-33C332176040}">
      <dsp:nvSpPr>
        <dsp:cNvPr id="0" name=""/>
        <dsp:cNvSpPr/>
      </dsp:nvSpPr>
      <dsp:spPr>
        <a:xfrm>
          <a:off x="5572232" y="631328"/>
          <a:ext cx="5525978" cy="1726868"/>
        </a:xfrm>
        <a:prstGeom prst="rect">
          <a:avLst/>
        </a:prstGeom>
        <a:solidFill>
          <a:schemeClr val="accent6">
            <a:alpha val="4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9665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900" b="1" kern="1200" dirty="0">
              <a:solidFill>
                <a:srgbClr val="548235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2. </a:t>
          </a:r>
          <a:r>
            <a:rPr lang="es-MX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Atender los desafíos de la ciudad aplicando el conocimiento humanístico, científico, tecnológico y de innovación</a:t>
          </a:r>
          <a:r>
            <a:rPr lang="es-ES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.</a:t>
          </a:r>
          <a:endParaRPr lang="es-MX" sz="19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5572232" y="631328"/>
        <a:ext cx="5525978" cy="1726868"/>
      </dsp:txXfrm>
    </dsp:sp>
    <dsp:sp modelId="{3B31EFF6-A2F6-4A4D-99F1-90AC8E21741D}">
      <dsp:nvSpPr>
        <dsp:cNvPr id="0" name=""/>
        <dsp:cNvSpPr/>
      </dsp:nvSpPr>
      <dsp:spPr>
        <a:xfrm>
          <a:off x="5341983" y="590152"/>
          <a:ext cx="1208807" cy="1813211"/>
        </a:xfrm>
        <a:prstGeom prst="rect">
          <a:avLst/>
        </a:prstGeom>
        <a:blipFill>
          <a:blip xmlns:r="http://schemas.openxmlformats.org/officeDocument/2006/relationships"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845FC8-DC4F-4D82-83A2-EBE74A30682C}">
      <dsp:nvSpPr>
        <dsp:cNvPr id="0" name=""/>
        <dsp:cNvSpPr/>
      </dsp:nvSpPr>
      <dsp:spPr>
        <a:xfrm>
          <a:off x="5855409" y="2737553"/>
          <a:ext cx="5094897" cy="1726868"/>
        </a:xfrm>
        <a:prstGeom prst="rect">
          <a:avLst/>
        </a:prstGeom>
        <a:solidFill>
          <a:schemeClr val="accent6">
            <a:alpha val="4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9665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900" b="1" kern="1200" dirty="0">
              <a:solidFill>
                <a:srgbClr val="548235"/>
              </a:solidFill>
              <a:effectLst/>
              <a:latin typeface="+mn-lt"/>
              <a:ea typeface="+mn-ea"/>
              <a:cs typeface="Calibri" panose="020F0502020204030204" pitchFamily="34" charset="0"/>
            </a:rPr>
            <a:t>4. </a:t>
          </a:r>
          <a:r>
            <a:rPr lang="es-MX" sz="1900" kern="1200" dirty="0">
              <a:latin typeface="+mn-lt"/>
            </a:rPr>
            <a:t>Incrementar la inversión en ciencia, humanidades, tecnología e innovación para alcanzar un bienestar económico y desarrollo sustentable.</a:t>
          </a:r>
          <a:endParaRPr lang="es-MX" sz="1900" b="0" kern="1200" dirty="0">
            <a:effectLst/>
            <a:latin typeface="+mn-lt"/>
          </a:endParaRPr>
        </a:p>
      </dsp:txBody>
      <dsp:txXfrm>
        <a:off x="5855409" y="2737553"/>
        <a:ext cx="5094897" cy="1726868"/>
      </dsp:txXfrm>
    </dsp:sp>
    <dsp:sp modelId="{787E2DA5-4416-4AF6-A3B1-56EE5E5391D0}">
      <dsp:nvSpPr>
        <dsp:cNvPr id="0" name=""/>
        <dsp:cNvSpPr/>
      </dsp:nvSpPr>
      <dsp:spPr>
        <a:xfrm>
          <a:off x="5474054" y="2706735"/>
          <a:ext cx="1208807" cy="1989455"/>
        </a:xfrm>
        <a:prstGeom prst="rect">
          <a:avLst/>
        </a:prstGeom>
        <a:blipFill>
          <a:blip xmlns:r="http://schemas.openxmlformats.org/officeDocument/2006/relationships"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2F39D-5B79-A341-AE5A-13F6A048F299}">
      <dsp:nvSpPr>
        <dsp:cNvPr id="0" name=""/>
        <dsp:cNvSpPr/>
      </dsp:nvSpPr>
      <dsp:spPr>
        <a:xfrm>
          <a:off x="640157" y="2863385"/>
          <a:ext cx="4520526" cy="1569049"/>
        </a:xfrm>
        <a:prstGeom prst="rect">
          <a:avLst/>
        </a:prstGeom>
        <a:solidFill>
          <a:schemeClr val="accent6">
            <a:alpha val="4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9665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900" b="1" kern="1200" dirty="0">
              <a:solidFill>
                <a:srgbClr val="548235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3. </a:t>
          </a:r>
          <a:r>
            <a:rPr lang="es-ES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Consolidar una nueva gobernanza mediante políticas públicas basadas en evidencia científica y asesoramiento tecnológico.</a:t>
          </a:r>
          <a:endParaRPr lang="es-MX" sz="19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640157" y="2863385"/>
        <a:ext cx="4520526" cy="1569049"/>
      </dsp:txXfrm>
    </dsp:sp>
    <dsp:sp modelId="{DEA47CD2-F5AF-594B-BAAF-4FBE8E186225}">
      <dsp:nvSpPr>
        <dsp:cNvPr id="0" name=""/>
        <dsp:cNvSpPr/>
      </dsp:nvSpPr>
      <dsp:spPr>
        <a:xfrm>
          <a:off x="288361" y="2729073"/>
          <a:ext cx="1208807" cy="1813211"/>
        </a:xfrm>
        <a:prstGeom prst="rect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D31CD-72C1-4891-A41A-DECA728E6223}" type="datetimeFigureOut">
              <a:rPr lang="es-MX" smtClean="0"/>
              <a:pPr/>
              <a:t>07/08/20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A412D-E2F5-48EB-AC54-5ACD0E38EFE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210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141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es-MX" dirty="0"/>
              <a:t>Actualmente la CDMX (se sugiere CAPITALES en vez de ciudades). </a:t>
            </a:r>
          </a:p>
          <a:p>
            <a:pPr algn="just">
              <a:lnSpc>
                <a:spcPct val="115000"/>
              </a:lnSpc>
            </a:pPr>
            <a:r>
              <a:rPr lang="es-MX" dirty="0"/>
              <a:t>En amarillo, no es nuestro. </a:t>
            </a:r>
          </a:p>
          <a:p>
            <a:pPr algn="just">
              <a:lnSpc>
                <a:spcPct val="115000"/>
              </a:lnSpc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14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es-MX" dirty="0"/>
              <a:t>Patentes concedidas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141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es-MX" dirty="0"/>
              <a:t>Patentes concedidas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5125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es-MX" dirty="0"/>
              <a:t>PROMEDIO DE LA OCDE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14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79ED5-9C72-4178-A127-D23B46366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FC167-1947-4594-A5D7-24EB51E75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083E91-C4B1-4F40-AA82-C8588ACF3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849374-F1CA-4BE9-A8AF-5F79F2AD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8B554-68CA-4541-AB99-75B4299B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6D444B-9BEB-4A3F-9696-0560DDACF90C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D5CFBF3-E6F9-4197-9FB4-E2A896D563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00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BE8EA-8CDF-48A5-87F9-FDD066F8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C551D3-7489-4B4F-9916-36EDE1906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1DBEDF-4863-42C9-AB5F-C6ED3AED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7671BA-77EF-460D-A7F2-9C9FCBFE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D60BAD-F7FB-4879-906B-0825A8AD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995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3932639-3594-40BE-BE53-708338B9E3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41798C-69A9-4994-9864-E3043C6F9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B1F091-4784-4583-BB19-71934EAA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DE9571-66FB-4BD2-916D-D4DE2AF7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4ACD40-B710-4F44-9AE9-88F49F2B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2929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1637819" y="6400915"/>
            <a:ext cx="369454" cy="124468"/>
          </a:xfrm>
        </p:spPr>
        <p:txBody>
          <a:bodyPr lIns="0" tIns="0" rIns="0" bIns="0"/>
          <a:lstStyle>
            <a:lvl1pPr>
              <a:defRPr sz="927" b="0" i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defRPr>
            </a:lvl1pPr>
          </a:lstStyle>
          <a:p>
            <a:pPr marL="11546" marR="0" lvl="0" indent="0" algn="r" defTabSz="914400" rtl="0" eaLnBrk="1" fontAlgn="auto" latinLnBrk="0" hangingPunct="1">
              <a:lnSpc>
                <a:spcPts val="95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27" b="0" i="0" u="none" strike="noStrike" kern="1200" cap="none" spc="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" panose="020B0503030403020204" pitchFamily="34" charset="0"/>
              </a:rPr>
              <a:t>1</a:t>
            </a:r>
            <a:fld id="{81D60167-4931-47E6-BA6A-407CBD079E47}" type="slidenum">
              <a:rPr kumimoji="0" sz="927" b="0" i="0" u="none" strike="noStrike" kern="1200" cap="none" spc="4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" panose="020B0503030403020204" pitchFamily="34" charset="0"/>
              </a:rPr>
              <a:pPr marL="11546" marR="0" lvl="0" indent="0" algn="r" defTabSz="914400" rtl="0" eaLnBrk="1" fontAlgn="auto" latinLnBrk="0" hangingPunct="1">
                <a:lnSpc>
                  <a:spcPts val="9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sz="927" b="0" i="0" u="none" strike="noStrike" kern="1200" cap="none" spc="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 panose="020B0503030403020204" pitchFamily="34" charset="0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A6FED77A-DEB2-DD47-AF39-AA7A96CAF960}"/>
              </a:ext>
            </a:extLst>
          </p:cNvPr>
          <p:cNvCxnSpPr>
            <a:cxnSpLocks/>
          </p:cNvCxnSpPr>
          <p:nvPr userDrawn="1"/>
        </p:nvCxnSpPr>
        <p:spPr>
          <a:xfrm>
            <a:off x="0" y="6656294"/>
            <a:ext cx="12192000" cy="0"/>
          </a:xfrm>
          <a:prstGeom prst="line">
            <a:avLst/>
          </a:prstGeom>
          <a:ln w="19050">
            <a:solidFill>
              <a:srgbClr val="189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65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3487B-4771-47B0-98CF-D0B18D4C5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3016BC-63DA-4E27-972C-58152CDB8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5F8EFD-52A1-46EA-9801-5CE3AB9A6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22827-3F2E-488E-A659-D9A950834504}" type="datetimeFigureOut">
              <a:rPr lang="es-MX" smtClean="0"/>
              <a:pPr/>
              <a:t>07/08/20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DA187B-7B57-480F-A575-B58421784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C322C-CAEF-46C8-82C7-01A7A099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DB95DA-A11D-4E03-A528-94C0AD194430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AE4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00AE4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" name="Conector recto 8">
            <a:extLst>
              <a:ext uri="{FF2B5EF4-FFF2-40B4-BE49-F238E27FC236}">
                <a16:creationId xmlns:a16="http://schemas.microsoft.com/office/drawing/2014/main" id="{E461DD5A-06C6-4A39-8065-04D34BF02E18}"/>
              </a:ext>
            </a:extLst>
          </p:cNvPr>
          <p:cNvCxnSpPr/>
          <p:nvPr userDrawn="1"/>
        </p:nvCxnSpPr>
        <p:spPr>
          <a:xfrm flipH="1" flipV="1">
            <a:off x="1858963" y="6496050"/>
            <a:ext cx="9626600" cy="0"/>
          </a:xfrm>
          <a:prstGeom prst="line">
            <a:avLst/>
          </a:prstGeom>
          <a:ln w="19050">
            <a:solidFill>
              <a:srgbClr val="00AE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9">
            <a:extLst>
              <a:ext uri="{FF2B5EF4-FFF2-40B4-BE49-F238E27FC236}">
                <a16:creationId xmlns:a16="http://schemas.microsoft.com/office/drawing/2014/main" id="{4142D4B8-CC0C-41D6-9B74-ADAFD8FDB8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256338"/>
            <a:ext cx="14525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F0883-BAE5-4365-B24F-A0DDD72D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BD95B1-86AB-4112-BE4A-A96977EA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5C8AAF-5FFF-4E67-809A-E284C30F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761081-3D23-4F08-B081-2149C96A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1BBDEA-38A9-45D4-9580-64CBD336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43273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237DD1-05A9-4B56-AA10-6CDF7DDF7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E53F9E-A6E7-4205-B349-DBE701329D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4C5B63-38E0-4A94-A36A-0B447DD45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C7851D-4408-4E98-B246-CB2B7DCE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6AEC90-ADD0-438E-AE01-7DF76429C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150C7C-69B6-42A5-BA86-EBDDBF8F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2330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0AFFF-8E20-49C5-8346-8115CF34E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02641A-1FC5-498D-848A-4FAD51826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C69BE2-DC19-4692-8ED5-6CCA67334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05E4458-AACC-4F44-8457-54A1F6443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8F2885-283A-4BB6-B5A4-EDCE316204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6E23DC-E168-4690-98D6-407AD18A0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FC9ABE-15B7-4A6C-85C4-E39C1AF4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026AF07-6295-457F-B22C-37ED349D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8981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EC951-46C0-4080-83B4-F9D645D31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5D26F9-E637-48E3-ADE9-1F9D162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93D65E-034A-4C16-83FD-D96D2B9E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B49BD5-0E45-408F-AAC5-632B0E2A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391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DA7354-EE89-4140-A4C7-8F3E4395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22827-3F2E-488E-A659-D9A950834504}" type="datetimeFigureOut">
              <a:rPr lang="es-MX" smtClean="0"/>
              <a:pPr/>
              <a:t>07/08/20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554BCCF-E6C6-4D01-8628-4E4F5D84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4775C4-8D70-4E60-890F-998C834EB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DBEFD0-5E2E-4A36-AB6F-CD26F4E27720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AE42"/>
                </a:solidFill>
                <a:effectLst/>
                <a:uLnTx/>
                <a:uFillTx/>
                <a:latin typeface="Source Sans Pro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00AE42"/>
              </a:solidFill>
              <a:effectLst/>
              <a:uLnTx/>
              <a:uFillTx/>
              <a:latin typeface="Source Sans Pro" pitchFamily="34" charset="0"/>
              <a:ea typeface="+mn-ea"/>
            </a:endParaRPr>
          </a:p>
        </p:txBody>
      </p:sp>
      <p:sp>
        <p:nvSpPr>
          <p:cNvPr id="5" name="Rectángulo 2">
            <a:extLst>
              <a:ext uri="{FF2B5EF4-FFF2-40B4-BE49-F238E27FC236}">
                <a16:creationId xmlns:a16="http://schemas.microsoft.com/office/drawing/2014/main" id="{848B46BC-BF05-4E18-9D69-34CD9A21DED1}"/>
              </a:ext>
            </a:extLst>
          </p:cNvPr>
          <p:cNvSpPr/>
          <p:nvPr userDrawn="1"/>
        </p:nvSpPr>
        <p:spPr>
          <a:xfrm>
            <a:off x="2019300" y="6350000"/>
            <a:ext cx="546100" cy="32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1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ACB62-0044-47FA-B0EA-9651CB872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2D248E-9B23-4031-B5D6-9382C802C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1CDB5A-8287-4BCC-964B-95A5E0AE3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243DFE-8125-4D4F-A660-2257AF80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DCA4AA-9772-4B0F-8243-2040FC80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86BF70-0704-43F2-B1AA-59796AFB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40763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1275D-E6AA-43EC-A1C1-DDAD3084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6C2E98A-64B9-465B-997A-99D90FD5D4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D7AE10-56DD-423D-9538-C349197F5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3BFFFB-0EA8-45F3-BFC2-7AAC37B8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EA46AB-563C-42DA-B470-B085BE11D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49C799-8C3A-4BA9-9FB4-E526B73DD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17676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27A4D6-7E1D-49A5-9AA5-2895F73ED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9716ED-BC01-4792-9B33-52CEEA299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913E71-7965-453D-A97E-2A60EE92A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CE408-513A-4E9F-BA35-83653992E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D54297-59A9-4F16-BAA4-E7AC81698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93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121"/>
          <p:cNvSpPr/>
          <p:nvPr/>
        </p:nvSpPr>
        <p:spPr>
          <a:xfrm>
            <a:off x="-101335" y="9525"/>
            <a:ext cx="12293335" cy="6848475"/>
          </a:xfrm>
          <a:custGeom>
            <a:avLst/>
            <a:gdLst/>
            <a:ahLst/>
            <a:cxnLst/>
            <a:rect l="l" t="t" r="r" b="b"/>
            <a:pathLst>
              <a:path w="10858500" h="4143375">
                <a:moveTo>
                  <a:pt x="0" y="4143375"/>
                </a:moveTo>
                <a:lnTo>
                  <a:pt x="10858500" y="4143375"/>
                </a:lnTo>
                <a:lnTo>
                  <a:pt x="10858500" y="0"/>
                </a:lnTo>
                <a:lnTo>
                  <a:pt x="0" y="0"/>
                </a:lnTo>
                <a:lnTo>
                  <a:pt x="0" y="4143375"/>
                </a:lnTo>
                <a:close/>
              </a:path>
            </a:pathLst>
          </a:custGeom>
          <a:solidFill>
            <a:srgbClr val="104D43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488" r="2492"/>
          <a:stretch/>
        </p:blipFill>
        <p:spPr>
          <a:xfrm>
            <a:off x="-114304" y="-4763"/>
            <a:ext cx="12293332" cy="90226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t="683" r="29127"/>
          <a:stretch/>
        </p:blipFill>
        <p:spPr>
          <a:xfrm>
            <a:off x="217070" y="6046400"/>
            <a:ext cx="6825034" cy="71559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64789" t="2884" r="-1" b="-1"/>
          <a:stretch/>
        </p:blipFill>
        <p:spPr>
          <a:xfrm>
            <a:off x="8405199" y="6046399"/>
            <a:ext cx="3439139" cy="715590"/>
          </a:xfrm>
          <a:prstGeom prst="rect">
            <a:avLst/>
          </a:prstGeom>
        </p:spPr>
      </p:pic>
      <p:sp>
        <p:nvSpPr>
          <p:cNvPr id="9" name="object 6"/>
          <p:cNvSpPr txBox="1"/>
          <p:nvPr/>
        </p:nvSpPr>
        <p:spPr>
          <a:xfrm>
            <a:off x="769433" y="1969050"/>
            <a:ext cx="10698667" cy="2774399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marR="0" lvl="0" indent="0" algn="ctr" defTabSz="914400" rtl="0" eaLnBrk="1" fontAlgn="auto" latinLnBrk="0" hangingPunct="1">
              <a:lnSpc>
                <a:spcPts val="56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Programa de Desarrollo Científico, Tecnológico y de Innovación de la Ciudad de México</a:t>
            </a:r>
          </a:p>
        </p:txBody>
      </p:sp>
    </p:spTree>
    <p:extLst>
      <p:ext uri="{BB962C8B-B14F-4D97-AF65-F5344CB8AC3E}">
        <p14:creationId xmlns:p14="http://schemas.microsoft.com/office/powerpoint/2010/main" val="167493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2AC576-7EC1-4511-BCB0-3567C57A4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1468" y="1594814"/>
            <a:ext cx="9229063" cy="332195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600" b="0" i="0" dirty="0">
                <a:solidFill>
                  <a:srgbClr val="202124"/>
                </a:solidFill>
                <a:effectLst/>
                <a:latin typeface="Roboto"/>
              </a:rPr>
              <a:t>Al año 2040, la Ciudad de México tiene un sólido sistema de Ciencia, Tecnología e Innovación con recursos suficientes para atender estratégicamente sus principales problemáticas, a través de políticas públicas, que la posiciona como una Ciudad sustentable, innovadora y del conocimiento.</a:t>
            </a:r>
            <a:endParaRPr lang="es-MX" sz="2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F3C3DC-ACCE-469F-AE77-7C82A6C3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2903" y="64121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316547-29C6-4BB5-9AA7-49372BCF40F4}" type="slidenum">
              <a:rPr lang="es-MX" smtClean="0"/>
              <a:pPr/>
              <a:t>2</a:t>
            </a:fld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E5D4B43-88A6-4E43-A97E-DF31EDA9D349}"/>
              </a:ext>
            </a:extLst>
          </p:cNvPr>
          <p:cNvSpPr/>
          <p:nvPr/>
        </p:nvSpPr>
        <p:spPr>
          <a:xfrm>
            <a:off x="0" y="1"/>
            <a:ext cx="12192000" cy="64183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bg1"/>
                </a:solidFill>
                <a:latin typeface="Calibri" pitchFamily="34" charset="0"/>
              </a:rPr>
              <a:t>Visión</a:t>
            </a:r>
            <a:endParaRPr lang="es-MX" sz="3600" dirty="0"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4CBD3282-4E40-44DC-83F3-480BDE47AAA4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lvl="0" algn="ctr">
              <a:defRPr/>
            </a:pPr>
            <a:r>
              <a:rPr lang="es-ES" b="1" cap="small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Programa de Desarrollo Científico, Tecnológico y de Innovación de la Ciudad de México</a:t>
            </a:r>
          </a:p>
        </p:txBody>
      </p:sp>
    </p:spTree>
    <p:extLst>
      <p:ext uri="{BB962C8B-B14F-4D97-AF65-F5344CB8AC3E}">
        <p14:creationId xmlns:p14="http://schemas.microsoft.com/office/powerpoint/2010/main" val="23774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7291AC2-E742-4FF1-9BFF-5213A0900E19}"/>
              </a:ext>
            </a:extLst>
          </p:cNvPr>
          <p:cNvSpPr/>
          <p:nvPr/>
        </p:nvSpPr>
        <p:spPr>
          <a:xfrm>
            <a:off x="0" y="1"/>
            <a:ext cx="12192000" cy="64183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3</a:t>
            </a:fld>
            <a:endParaRPr lang="es-ES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C0FBAD2-8EB7-407E-BDB7-D70332661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6163474"/>
              </p:ext>
            </p:extLst>
          </p:nvPr>
        </p:nvGraphicFramePr>
        <p:xfrm>
          <a:off x="545739" y="917615"/>
          <a:ext cx="1110052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bject 8">
            <a:extLst>
              <a:ext uri="{FF2B5EF4-FFF2-40B4-BE49-F238E27FC236}">
                <a16:creationId xmlns:a16="http://schemas.microsoft.com/office/drawing/2014/main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lvl="0" algn="ctr">
              <a:defRPr/>
            </a:pPr>
            <a:r>
              <a:rPr lang="es-ES" b="1" cap="small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Programa de Desarrollo Científico, Tecnológico y de Innovación de la Ciudad de México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046354" y="0"/>
            <a:ext cx="5912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500" b="1" dirty="0">
                <a:solidFill>
                  <a:schemeClr val="bg1"/>
                </a:solidFill>
                <a:latin typeface="Calibri" pitchFamily="34" charset="0"/>
              </a:rPr>
              <a:t>OBJETIVOS ESTRATÉGICOS</a:t>
            </a:r>
            <a:endParaRPr lang="es-MX" sz="3500" dirty="0"/>
          </a:p>
        </p:txBody>
      </p:sp>
    </p:spTree>
    <p:extLst>
      <p:ext uri="{BB962C8B-B14F-4D97-AF65-F5344CB8AC3E}">
        <p14:creationId xmlns:p14="http://schemas.microsoft.com/office/powerpoint/2010/main" val="38422058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7291AC2-E742-4FF1-9BFF-5213A0900E19}"/>
              </a:ext>
            </a:extLst>
          </p:cNvPr>
          <p:cNvSpPr/>
          <p:nvPr/>
        </p:nvSpPr>
        <p:spPr>
          <a:xfrm>
            <a:off x="-1" y="13648"/>
            <a:ext cx="11263745" cy="1330244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966913" lvl="0" indent="-1787525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/>
              <a:t>OBJETIVO 1. Consolidar el Sistema de CTI para posicionar a la Ciudad de México como una ciudad innovadora y generadora de conocimiento.</a:t>
            </a:r>
            <a:endParaRPr lang="es-MX" sz="2600" b="1" dirty="0">
              <a:solidFill>
                <a:schemeClr val="bg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lvl="0" algn="ctr">
              <a:defRPr/>
            </a:pPr>
            <a:r>
              <a:rPr lang="es-ES" b="1" cap="small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Programa de Desarrollo Científico, Tecnológico y de Innovación de la Ciudad de México</a:t>
            </a:r>
          </a:p>
        </p:txBody>
      </p:sp>
      <p:sp>
        <p:nvSpPr>
          <p:cNvPr id="14" name="9 Marcador de contenido"/>
          <p:cNvSpPr txBox="1">
            <a:spLocks/>
          </p:cNvSpPr>
          <p:nvPr/>
        </p:nvSpPr>
        <p:spPr>
          <a:xfrm>
            <a:off x="586177" y="2271308"/>
            <a:ext cx="10878802" cy="36257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7188" lvl="1" indent="-342900" algn="just">
              <a:spcBef>
                <a:spcPts val="1000"/>
              </a:spcBef>
              <a:buFont typeface="Courier New" pitchFamily="49" charset="0"/>
              <a:buChar char="o"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Un marco </a:t>
            </a:r>
            <a:r>
              <a:rPr lang="es-ES" sz="2000" dirty="0"/>
              <a:t>normativo en CTI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vanguardista e incluyente, que </a:t>
            </a:r>
            <a:r>
              <a:rPr lang="es-ES" sz="2000" dirty="0"/>
              <a:t>propicie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que todos los sectores se beneficien de los avances científicos y tecnológicos.</a:t>
            </a:r>
          </a:p>
          <a:p>
            <a:pPr marL="357188" lvl="1" indent="-342900" algn="just">
              <a:spcBef>
                <a:spcPts val="1000"/>
              </a:spcBef>
              <a:buFont typeface="Courier New" pitchFamily="49" charset="0"/>
              <a:buChar char="o"/>
            </a:pPr>
            <a:r>
              <a:rPr lang="es-ES" sz="2000" dirty="0"/>
              <a:t>10 investigadores por cada mil habitantes de la Población Económicamente Activa, con perspectiva de género.</a:t>
            </a:r>
          </a:p>
          <a:p>
            <a:pPr marL="357188" lvl="1" indent="-342900" algn="just">
              <a:spcBef>
                <a:spcPts val="1000"/>
              </a:spcBef>
              <a:buFont typeface="Courier New" pitchFamily="49" charset="0"/>
              <a:buChar char="o"/>
            </a:pPr>
            <a:r>
              <a:rPr lang="es-MX" sz="2000" dirty="0"/>
              <a:t>Al menos una red científica, tecnológica y humanística, así como un polo de innovación en cada tema prioritario de la Ciudad.</a:t>
            </a:r>
          </a:p>
          <a:p>
            <a:pPr marL="357188" lvl="1" indent="-342900" algn="just">
              <a:spcBef>
                <a:spcPts val="1000"/>
              </a:spcBef>
              <a:buFont typeface="Courier New" pitchFamily="49" charset="0"/>
              <a:buChar char="o"/>
            </a:pPr>
            <a:r>
              <a:rPr lang="es-ES" sz="2000" dirty="0"/>
              <a:t>El 25% del sector empresarial será de base tecnológica, valor agregado y con acceso a incentivos para sus proyectos.</a:t>
            </a:r>
            <a:endParaRPr lang="es-MX" sz="2000" dirty="0"/>
          </a:p>
          <a:p>
            <a:pPr marL="357188" lvl="1" indent="-342900" algn="just">
              <a:spcBef>
                <a:spcPts val="1000"/>
              </a:spcBef>
              <a:buFont typeface="Courier New" pitchFamily="49" charset="0"/>
              <a:buChar char="o"/>
            </a:pPr>
            <a:r>
              <a:rPr lang="es-ES" sz="2000" dirty="0"/>
              <a:t>La CDMX se ubica entre las 25 ciudades más innovadoras del mundo.</a:t>
            </a:r>
          </a:p>
          <a:p>
            <a:pPr marL="228600" lvl="1" indent="-2286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12 CuadroTexto">
            <a:extLst>
              <a:ext uri="{FF2B5EF4-FFF2-40B4-BE49-F238E27FC236}">
                <a16:creationId xmlns:a16="http://schemas.microsoft.com/office/drawing/2014/main" id="{7B20C357-CD7F-7C42-AF5B-935CC019B325}"/>
              </a:ext>
            </a:extLst>
          </p:cNvPr>
          <p:cNvSpPr txBox="1"/>
          <p:nvPr/>
        </p:nvSpPr>
        <p:spPr>
          <a:xfrm>
            <a:off x="4688098" y="1563996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19933C"/>
                </a:solidFill>
              </a:rPr>
              <a:t>METAS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11245756" y="0"/>
            <a:ext cx="946244" cy="1351128"/>
          </a:xfrm>
          <a:prstGeom prst="rect">
            <a:avLst/>
          </a:prstGeom>
          <a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5000" r="-25000"/>
            </a:stretch>
          </a:blipFill>
          <a:ln>
            <a:noFill/>
          </a:ln>
          <a:effectLst>
            <a:softEdge rad="127000"/>
          </a:effectLst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84220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7291AC2-E742-4FF1-9BFF-5213A0900E19}"/>
              </a:ext>
            </a:extLst>
          </p:cNvPr>
          <p:cNvSpPr/>
          <p:nvPr/>
        </p:nvSpPr>
        <p:spPr>
          <a:xfrm>
            <a:off x="0" y="0"/>
            <a:ext cx="12192000" cy="1319134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lvl="0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lvl="0" algn="ctr">
              <a:defRPr/>
            </a:pPr>
            <a:r>
              <a:rPr lang="es-ES" b="1" cap="small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Programa de Desarrollo Científico, Tecnológico y de Innovación de la Ciudad de México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91122" y="2104997"/>
            <a:ext cx="1124367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1" indent="-355600" algn="just">
              <a:buFont typeface="Courier New" pitchFamily="49" charset="0"/>
              <a:buChar char="o"/>
            </a:pPr>
            <a:r>
              <a:rPr lang="es-ES" sz="2000" dirty="0"/>
              <a:t>El 100% de la investigación pública está vinculada a través de redes de colaboración entre sectores nacionales e internacionales.</a:t>
            </a:r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ES" sz="2000" dirty="0"/>
              <a:t>El 100% de los programas incentivan el desarrollo de habilidades en ciencia, tecnología, ingeniería, artes, matemáticas y el diseño.</a:t>
            </a:r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ES" sz="2000" dirty="0"/>
              <a:t>El 200% de incremento en la matrícula en programas en las áreas científicas, tecnológicas y de ingenierías, con perspectiva de género.</a:t>
            </a:r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ES" sz="2000" dirty="0"/>
              <a:t>El 200% de incremento en el número de investigadores en el área de biotecnología y ciencias agropecuarias.</a:t>
            </a:r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ES" sz="2000" dirty="0"/>
              <a:t>El 200% de incremento en el registro de figuras de propiedad intelectual de la Ciudad, el coeficiente de inventiva y su transferencia a la Ciudad de México. </a:t>
            </a:r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ES" sz="2000" dirty="0"/>
              <a:t>El 25% de los desarrollos tecnológicos se transfieren al sector productivo y social.</a:t>
            </a:r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ES" sz="2000" dirty="0"/>
              <a:t>El 25% de los servicios de gobierno serán atendidos con desarrollos tecnológicos y de innovación de la Ciudad.</a:t>
            </a:r>
            <a:endParaRPr lang="es-MX" sz="2000" dirty="0"/>
          </a:p>
        </p:txBody>
      </p:sp>
      <p:sp>
        <p:nvSpPr>
          <p:cNvPr id="14" name="Rectángulo 1">
            <a:extLst>
              <a:ext uri="{FF2B5EF4-FFF2-40B4-BE49-F238E27FC236}">
                <a16:creationId xmlns:a16="http://schemas.microsoft.com/office/drawing/2014/main" id="{17291AC2-E742-4FF1-9BFF-5213A0900E19}"/>
              </a:ext>
            </a:extLst>
          </p:cNvPr>
          <p:cNvSpPr/>
          <p:nvPr/>
        </p:nvSpPr>
        <p:spPr>
          <a:xfrm>
            <a:off x="0" y="23050"/>
            <a:ext cx="11060312" cy="1264453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157413" indent="-20621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2600" b="1" dirty="0"/>
          </a:p>
          <a:p>
            <a:pPr marL="2244725" indent="-2052638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/>
              <a:t>OBJETIVO 2. Atender desafíos de la ciudad aplicando el conocimiento humanístico, científico, tecnológico y de innovación.</a:t>
            </a:r>
            <a:endParaRPr lang="es-MX" sz="2600" b="1" dirty="0"/>
          </a:p>
          <a:p>
            <a:pPr marL="179388" lvl="0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2600" b="1" dirty="0">
              <a:solidFill>
                <a:schemeClr val="bg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1054688" y="0"/>
            <a:ext cx="1137314" cy="1332000"/>
          </a:xfrm>
          <a:prstGeom prst="rect">
            <a:avLst/>
          </a:prstGeom>
          <a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5000" r="-25000"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12 CuadroTexto">
            <a:extLst>
              <a:ext uri="{FF2B5EF4-FFF2-40B4-BE49-F238E27FC236}">
                <a16:creationId xmlns:a16="http://schemas.microsoft.com/office/drawing/2014/main" id="{E9CA6E44-C902-0746-A56A-5DD7C6473B23}"/>
              </a:ext>
            </a:extLst>
          </p:cNvPr>
          <p:cNvSpPr txBox="1"/>
          <p:nvPr/>
        </p:nvSpPr>
        <p:spPr>
          <a:xfrm>
            <a:off x="4775481" y="1431492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19933C"/>
                </a:solidFill>
              </a:rPr>
              <a:t>METAS</a:t>
            </a:r>
          </a:p>
        </p:txBody>
      </p:sp>
    </p:spTree>
    <p:extLst>
      <p:ext uri="{BB962C8B-B14F-4D97-AF65-F5344CB8AC3E}">
        <p14:creationId xmlns:p14="http://schemas.microsoft.com/office/powerpoint/2010/main" val="384220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7291AC2-E742-4FF1-9BFF-5213A0900E19}"/>
              </a:ext>
            </a:extLst>
          </p:cNvPr>
          <p:cNvSpPr/>
          <p:nvPr/>
        </p:nvSpPr>
        <p:spPr>
          <a:xfrm>
            <a:off x="0" y="0"/>
            <a:ext cx="12192000" cy="1319134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lvl="0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lvl="0" algn="ctr">
              <a:defRPr/>
            </a:pPr>
            <a:r>
              <a:rPr lang="es-ES" b="1" cap="small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Programa de Desarrollo Científico, Tecnológico y de Innovación de la Ciudad de México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01116" y="2039901"/>
            <a:ext cx="114613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endParaRPr lang="es-MX" sz="2000" dirty="0"/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MX" sz="2000" dirty="0"/>
              <a:t>Al menos 10 programas de estudio de posgrado diseñados e impartidos, para desarrollar capacidades y habilidades teóricas y empíricas en materia de políticas públicas que contribuyan a la solución de los desafíos sociales. </a:t>
            </a:r>
          </a:p>
          <a:p>
            <a:pPr marL="355600" lvl="1" indent="-355600" algn="just">
              <a:buFont typeface="Courier New" pitchFamily="49" charset="0"/>
              <a:buChar char="o"/>
            </a:pPr>
            <a:endParaRPr lang="es-MX" sz="2000" dirty="0"/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MX" sz="2000" dirty="0"/>
              <a:t>El 100% de la instituciones de la CDMX toman en cuenta la asesoría científica en programas y proyectos dentro de los mecanismos de evaluación del desempeño de sus investigadores.</a:t>
            </a:r>
          </a:p>
          <a:p>
            <a:pPr marL="355600" lvl="1" indent="-355600" algn="just">
              <a:buFont typeface="Courier New" pitchFamily="49" charset="0"/>
              <a:buChar char="o"/>
            </a:pPr>
            <a:endParaRPr lang="es-MX" sz="2000" dirty="0"/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MX" sz="2000" dirty="0"/>
              <a:t>Un Consejo Técnico-Científico en operación y consolidado, para el diseño y evaluación de normas y políticas públicas.</a:t>
            </a:r>
          </a:p>
          <a:p>
            <a:pPr marL="0" lvl="1" algn="just"/>
            <a:endParaRPr lang="es-MX" sz="2000" dirty="0"/>
          </a:p>
          <a:p>
            <a:pPr marL="355600" lvl="1" indent="-355600" algn="just">
              <a:buFont typeface="Courier New" pitchFamily="49" charset="0"/>
              <a:buChar char="o"/>
            </a:pPr>
            <a:r>
              <a:rPr lang="es-MX" sz="2000" dirty="0"/>
              <a:t>El 100% de los servicios públicos son evaluados y recomendados por comités especializados.</a:t>
            </a:r>
          </a:p>
        </p:txBody>
      </p:sp>
      <p:sp>
        <p:nvSpPr>
          <p:cNvPr id="14" name="Rectángulo 1">
            <a:extLst>
              <a:ext uri="{FF2B5EF4-FFF2-40B4-BE49-F238E27FC236}">
                <a16:creationId xmlns:a16="http://schemas.microsoft.com/office/drawing/2014/main" id="{17291AC2-E742-4FF1-9BFF-5213A0900E19}"/>
              </a:ext>
            </a:extLst>
          </p:cNvPr>
          <p:cNvSpPr/>
          <p:nvPr/>
        </p:nvSpPr>
        <p:spPr>
          <a:xfrm>
            <a:off x="-5625" y="-23381"/>
            <a:ext cx="11158533" cy="1311854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063750" indent="-18843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/>
              <a:t>OBJETIVO 3. Consolidar una nueva gobernanza mediante políticas públicas basadas en evidencia científica y asesoramiento tecnológico.</a:t>
            </a:r>
          </a:p>
        </p:txBody>
      </p:sp>
      <p:sp>
        <p:nvSpPr>
          <p:cNvPr id="9" name="12 CuadroTexto">
            <a:extLst>
              <a:ext uri="{FF2B5EF4-FFF2-40B4-BE49-F238E27FC236}">
                <a16:creationId xmlns:a16="http://schemas.microsoft.com/office/drawing/2014/main" id="{505D0E42-288C-2B45-A49C-57F056FB51C4}"/>
              </a:ext>
            </a:extLst>
          </p:cNvPr>
          <p:cNvSpPr txBox="1"/>
          <p:nvPr/>
        </p:nvSpPr>
        <p:spPr>
          <a:xfrm>
            <a:off x="4694332" y="1511418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19933C"/>
                </a:solidFill>
              </a:rPr>
              <a:t>METAS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1166764" y="1"/>
            <a:ext cx="1025236" cy="133200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808198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7291AC2-E742-4FF1-9BFF-5213A0900E19}"/>
              </a:ext>
            </a:extLst>
          </p:cNvPr>
          <p:cNvSpPr/>
          <p:nvPr/>
        </p:nvSpPr>
        <p:spPr>
          <a:xfrm>
            <a:off x="0" y="0"/>
            <a:ext cx="12192000" cy="1319134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lvl="0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2800" b="1" dirty="0">
                <a:solidFill>
                  <a:schemeClr val="bg1"/>
                </a:solidFill>
              </a:rPr>
              <a:t>META, 2040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lvl="0" algn="ctr">
              <a:defRPr/>
            </a:pPr>
            <a:r>
              <a:rPr lang="es-ES" b="1" cap="small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Programa de Desarrollo Científico, Tecnológico y de Innovación de la Ciudad de México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749322" y="2526668"/>
            <a:ext cx="10093749" cy="2818912"/>
          </a:xfrm>
        </p:spPr>
        <p:txBody>
          <a:bodyPr>
            <a:noAutofit/>
          </a:bodyPr>
          <a:lstStyle/>
          <a:p>
            <a:pPr marL="228600" lvl="1" algn="just">
              <a:spcBef>
                <a:spcPts val="1000"/>
              </a:spcBef>
              <a:buFont typeface="Courier New" pitchFamily="49" charset="0"/>
              <a:buChar char="o"/>
            </a:pPr>
            <a:endParaRPr lang="es-ES" sz="2000" dirty="0"/>
          </a:p>
          <a:p>
            <a:pPr marL="228600" lvl="1" algn="just">
              <a:spcBef>
                <a:spcPts val="1000"/>
              </a:spcBef>
              <a:buFont typeface="Courier New" pitchFamily="49" charset="0"/>
              <a:buChar char="o"/>
            </a:pPr>
            <a:r>
              <a:rPr lang="es-ES" sz="2000" dirty="0"/>
              <a:t>El 1.5 % del PIB de la CDMX es destinado al gasto de Investigación y Desarrollo, del cual al menos 60% proviene de la iniciativa privada.  </a:t>
            </a:r>
          </a:p>
          <a:p>
            <a:pPr marL="228600" lvl="1" algn="just">
              <a:spcBef>
                <a:spcPts val="1000"/>
              </a:spcBef>
              <a:buFont typeface="Courier New" pitchFamily="49" charset="0"/>
              <a:buChar char="o"/>
            </a:pPr>
            <a:endParaRPr lang="es-ES" sz="2000" dirty="0"/>
          </a:p>
          <a:p>
            <a:pPr marL="228600" lvl="1" algn="just">
              <a:spcBef>
                <a:spcPts val="1000"/>
              </a:spcBef>
              <a:buFont typeface="Courier New" pitchFamily="49" charset="0"/>
              <a:buChar char="o"/>
            </a:pPr>
            <a:r>
              <a:rPr lang="es-ES" sz="2000" dirty="0"/>
              <a:t>El 70% de los recursos públicos de CTI se destinan a investigación aplicable a problemas prioritarios de la Ciudad.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11204812" y="0"/>
            <a:ext cx="987188" cy="1337481"/>
          </a:xfrm>
          <a:prstGeom prst="rect">
            <a:avLst/>
          </a:prstGeom>
          <a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000" r="-33000"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ctángulo 1">
            <a:extLst>
              <a:ext uri="{FF2B5EF4-FFF2-40B4-BE49-F238E27FC236}">
                <a16:creationId xmlns:a16="http://schemas.microsoft.com/office/drawing/2014/main" id="{17291AC2-E742-4FF1-9BFF-5213A0900E19}"/>
              </a:ext>
            </a:extLst>
          </p:cNvPr>
          <p:cNvSpPr/>
          <p:nvPr/>
        </p:nvSpPr>
        <p:spPr>
          <a:xfrm>
            <a:off x="15920" y="2272"/>
            <a:ext cx="11191164" cy="135112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063750" indent="-18843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/>
              <a:t>OBJETIVO 4. </a:t>
            </a:r>
            <a:r>
              <a:rPr lang="es-MX" sz="2600" b="1" dirty="0"/>
              <a:t>Incrementar la inversión en ciencia, humanidades, tecnología e innovación para alcanzar un bienestar económico y desarrollo sustentable.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11220732" y="-11376"/>
            <a:ext cx="987188" cy="1368000"/>
          </a:xfrm>
          <a:prstGeom prst="rect">
            <a:avLst/>
          </a:prstGeom>
          <a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000" r="-33000"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12 CuadroTexto">
            <a:extLst>
              <a:ext uri="{FF2B5EF4-FFF2-40B4-BE49-F238E27FC236}">
                <a16:creationId xmlns:a16="http://schemas.microsoft.com/office/drawing/2014/main" id="{DE16A3A8-3B5B-664C-9795-F02FF8F25FA9}"/>
              </a:ext>
            </a:extLst>
          </p:cNvPr>
          <p:cNvSpPr txBox="1"/>
          <p:nvPr/>
        </p:nvSpPr>
        <p:spPr>
          <a:xfrm>
            <a:off x="4458716" y="1658925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19933C"/>
                </a:solidFill>
              </a:rPr>
              <a:t>METAS</a:t>
            </a:r>
          </a:p>
        </p:txBody>
      </p:sp>
    </p:spTree>
    <p:extLst>
      <p:ext uri="{BB962C8B-B14F-4D97-AF65-F5344CB8AC3E}">
        <p14:creationId xmlns:p14="http://schemas.microsoft.com/office/powerpoint/2010/main" val="3842205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4994</TotalTime>
  <Words>765</Words>
  <Application>Microsoft Macintosh PowerPoint</Application>
  <PresentationFormat>Panorámica</PresentationFormat>
  <Paragraphs>71</Paragraphs>
  <Slides>7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Roboto</vt:lpstr>
      <vt:lpstr>Source Sans Pro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Educación</dc:creator>
  <cp:lastModifiedBy>Microsoft Office User</cp:lastModifiedBy>
  <cp:revision>427</cp:revision>
  <cp:lastPrinted>2020-01-29T18:39:00Z</cp:lastPrinted>
  <dcterms:created xsi:type="dcterms:W3CDTF">2020-01-14T01:41:20Z</dcterms:created>
  <dcterms:modified xsi:type="dcterms:W3CDTF">2020-08-08T00:35:16Z</dcterms:modified>
</cp:coreProperties>
</file>