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9" r:id="rId5"/>
    <p:sldId id="262" r:id="rId6"/>
    <p:sldId id="264" r:id="rId7"/>
    <p:sldId id="273" r:id="rId8"/>
    <p:sldId id="265" r:id="rId9"/>
    <p:sldId id="274" r:id="rId10"/>
    <p:sldId id="272" r:id="rId11"/>
    <p:sldId id="266" r:id="rId12"/>
    <p:sldId id="275" r:id="rId13"/>
    <p:sldId id="277" r:id="rId14"/>
    <p:sldId id="276" r:id="rId15"/>
    <p:sldId id="278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CA4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916F-322B-47EE-95CA-F9F37241E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A335-C4DA-4FCB-9BCD-B8584641B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F81B-0D4A-49EC-9ABA-5C766455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2BE7C-50A5-4110-9AB0-3A728F8F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F44AE-8753-47EE-8488-EB446AC2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9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31B8-8C79-4F17-B46E-CA9DE67A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E4213-200C-4667-AF23-FE9AAE3A6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88E4-2577-47EF-BFD8-3940D0B4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E25C-38FE-421C-B2A7-1F78BF11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B0699-ACFA-447D-9E1F-24CF909C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E3FEF-63E6-4C09-88E8-DA0D16EBD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4C8AC-CCF1-49C2-A8B2-78A305D66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1F731-D45E-40F9-ACAF-696AF29F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989C-750F-493D-8F24-931BD32D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BC8A-635A-48B9-BCCD-6B23C4C0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49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17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38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37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72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09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64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46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06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B706-9AF7-4C1D-A985-2224FBB3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5072D-8299-4BB5-9CFA-5176EEF77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84943-717D-4F54-B141-E9257196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9FA5-2D62-4025-AF8A-4A0F5506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2DDE-110E-42EA-B6D8-B03EC275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1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10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382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83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FBDF-1260-4D5D-A32B-1F65A291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0A563-ACDC-4021-BD30-E48E5647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CD46F-AF28-4F2B-B2E6-562327F7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EC01-B227-4482-AF7C-847AB93A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FC99B-88A0-448B-86D6-08A61CCF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24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15EA-D0E9-4205-A8A0-8C793FBE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9622-F015-4A7F-9D3F-7FC41FFF2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C400-5314-4071-912F-F80727621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6F29E-49A2-447B-B6FB-6D72FC38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EF7DC-BE95-4257-A952-F6CA7506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161A7-70B7-41EE-8931-6956C3D9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18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D3DA-DBED-4ED1-BD0C-3BB9FB51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2C587-5FDE-42EC-A536-08318295A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94323-D6E4-4E0C-B629-52D1D5AB2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4F76A-DCD2-45A7-845F-3E92CAB9F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555A6-C0CF-4265-A116-EDD8F4C0D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6FAA7-C757-4D97-9527-EFEA44D7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EE391-0B8C-4DBF-8143-D5355C65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F49A4-EA9D-4B4C-81CD-39BE298E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12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40CB-321F-4332-96EE-65749B5D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1B71C-21DE-430A-B0DC-E4049AB6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73CAF-928E-4D8D-808E-3047EA48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54015-E86F-4183-9CCD-0CD985C3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4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98581-FCB0-401E-A06A-145557A3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1F4F3-934C-4B46-97F6-F6A648E1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B45E6-1BFE-4CF3-B9BE-DF3A5837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0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1CDD-D4D6-43CA-A45A-FDEF12D0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E01E-0488-43B3-AD9A-8D34EF37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14600-0495-4410-B332-9E9B73C7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69866-0558-4C16-9DAA-5D3BBE9D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79AA8-2ED8-45BC-899A-F6F3DC25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4B12D-9578-45AF-B493-8641A9A4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88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EC1B-968E-4498-992E-793941ED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FFA82-9A7C-4BCC-80E7-E8351FAAB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17B95-6128-4AF1-B54A-5C4DAEA8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CC026-7E6A-4A0A-B55B-EB0D0743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A1DCD-A448-4A7C-B64C-C1A9AF5E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E0780-5795-4A18-9827-EA7F8890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8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89EEC-4E0B-4BD9-BD4F-7B008864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7EBE4-DA09-4F99-8B31-B1780602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73439-3D0C-44F6-9345-E9A0BFB93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93D66-F177-4281-BE61-3D662EF7499F}" type="datetimeFigureOut">
              <a:rPr lang="es-MX" smtClean="0"/>
              <a:t>15/08/20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17DE-2416-4A46-9C31-5F9B4654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0E2E7-6814-4E88-B7CE-2DC617568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2AB7-27E8-4ADC-B88B-57D9E97D09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2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735D-4C43-5A4A-90B4-94050A86C5C0}" type="datetimeFigureOut">
              <a:rPr lang="es-ES" smtClean="0"/>
              <a:t>15/8/20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3FB6-C0E7-2F4B-9248-143E74787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E502B-1FAF-4F9E-ACE8-2CF8D2E99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2436"/>
          <a:stretch/>
        </p:blipFill>
        <p:spPr>
          <a:xfrm>
            <a:off x="4847463" y="3520"/>
            <a:ext cx="8668512" cy="6857990"/>
          </a:xfrm>
          <a:prstGeom prst="rect">
            <a:avLst/>
          </a:prstGeom>
        </p:spPr>
      </p:pic>
      <p:sp>
        <p:nvSpPr>
          <p:cNvPr id="30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58C14-D1A9-48C7-8985-2718742D9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MX" sz="4800" dirty="0"/>
              <a:t>La Ciudad de México al 2040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4C097-8BF7-4829-9BEE-EDAFC323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MX" sz="2000" dirty="0"/>
              <a:t>Marina Robles García</a:t>
            </a:r>
          </a:p>
          <a:p>
            <a:pPr algn="l"/>
            <a:r>
              <a:rPr lang="es-MX" sz="2000" dirty="0"/>
              <a:t>SEDEMA, julio 2020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94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FFCA-BE67-4A97-9410-EA6199D7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8" y="60688"/>
            <a:ext cx="10972800" cy="406536"/>
          </a:xfrm>
        </p:spPr>
        <p:txBody>
          <a:bodyPr>
            <a:normAutofit fontScale="90000"/>
          </a:bodyPr>
          <a:lstStyle/>
          <a:p>
            <a:r>
              <a:rPr lang="es-MX" sz="3200" dirty="0"/>
              <a:t>Metas 2024 y al 2040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3859B9-0EDA-4A85-93B4-CB89D41BA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70754"/>
              </p:ext>
            </p:extLst>
          </p:nvPr>
        </p:nvGraphicFramePr>
        <p:xfrm>
          <a:off x="93890" y="467223"/>
          <a:ext cx="11772900" cy="60526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519974">
                  <a:extLst>
                    <a:ext uri="{9D8B030D-6E8A-4147-A177-3AD203B41FA5}">
                      <a16:colId xmlns:a16="http://schemas.microsoft.com/office/drawing/2014/main" val="182278223"/>
                    </a:ext>
                  </a:extLst>
                </a:gridCol>
                <a:gridCol w="5252926">
                  <a:extLst>
                    <a:ext uri="{9D8B030D-6E8A-4147-A177-3AD203B41FA5}">
                      <a16:colId xmlns:a16="http://schemas.microsoft.com/office/drawing/2014/main" val="2695941882"/>
                    </a:ext>
                  </a:extLst>
                </a:gridCol>
              </a:tblGrid>
              <a:tr h="84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METAS AL 2024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METAS AL 2040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20261"/>
                  </a:ext>
                </a:extLst>
              </a:tr>
              <a:tr h="17210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Restauración integral de 5 ríos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(Magdalena-Eslava, Santiago, San Buenaventura, San Lucas y Remedios)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Restauración integral de al menos 50% de los ríos y cuerpos de agua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42731"/>
                  </a:ext>
                </a:extLst>
              </a:tr>
              <a:tr h="17210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Recuperación del 25% de 5 sistemas de canales y humedales (Xochimilco, San Gregorio, Tláhuac, Chalco y Canal Nacional) 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Recuperación del 100% de 5 sistemas de canales y humedales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65011"/>
                  </a:ext>
                </a:extLst>
              </a:tr>
              <a:tr h="26010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Restauración de 5 presas (cuerpos de agua) asociados a barrancas (AVA) y arroyos intermitentes (microcuencas):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Tarango, Tecamachalco, Mixcoac, Dolores y Tacubaya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Restauración de 10 presas (cuerpos de agua), 26 barrancas (AVA) y 10 microcuencas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07208"/>
                  </a:ext>
                </a:extLst>
              </a:tr>
              <a:tr h="10497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Conservación de 60 manantiales de la zona sur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52333"/>
                  </a:ext>
                </a:extLst>
              </a:tr>
              <a:tr h="9563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Reintroducción de 120 especies de plantas nativas en los espacios verdes de la ciudad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MX" sz="1050" dirty="0">
                          <a:effectLst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12421"/>
                  </a:ext>
                </a:extLst>
              </a:tr>
              <a:tr h="34810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Reproducción en cautiverio de especies animales en riesgo para el repoblamiento en el medio natural: gorrión serrano, </a:t>
                      </a:r>
                      <a:r>
                        <a:rPr lang="es-MX" sz="105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zacatuche</a:t>
                      </a: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s-MX" sz="105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axolote</a:t>
                      </a: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tlacuaches, cacomixtles, zorra gris, zorrillos y aves rapaces de la región. Y de 18 especies de ajolotes mexicanos para su reintroducción en sus hábitats naturales.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Poblaciones en inicio de estabilización en el medio natural de: </a:t>
                      </a:r>
                      <a:r>
                        <a:rPr lang="es-MX" sz="1050" dirty="0" err="1">
                          <a:effectLst/>
                        </a:rPr>
                        <a:t>zacatuche</a:t>
                      </a:r>
                      <a:r>
                        <a:rPr lang="es-MX" sz="1050" dirty="0">
                          <a:effectLst/>
                        </a:rPr>
                        <a:t>, gorrión serrano, </a:t>
                      </a:r>
                      <a:r>
                        <a:rPr lang="es-MX" sz="1050" dirty="0" err="1">
                          <a:effectLst/>
                        </a:rPr>
                        <a:t>axolote</a:t>
                      </a:r>
                      <a:r>
                        <a:rPr lang="es-MX" sz="1050" dirty="0">
                          <a:effectLst/>
                        </a:rPr>
                        <a:t>, los peces </a:t>
                      </a:r>
                      <a:r>
                        <a:rPr lang="es-MX" sz="1050" dirty="0" err="1">
                          <a:effectLst/>
                        </a:rPr>
                        <a:t>mexcalpique</a:t>
                      </a:r>
                      <a:r>
                        <a:rPr lang="es-MX" sz="1050" dirty="0">
                          <a:effectLst/>
                        </a:rPr>
                        <a:t> y charal, tlacuaches, cacomixtles, zorra gris, zorrillos y aves rapaces de la cuenca del valle de México.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63456"/>
                  </a:ext>
                </a:extLst>
              </a:tr>
              <a:tr h="17210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Establecimiento de jardines para polinizadores en todas las nuevas áreas verdes de la ciudad que se revegeten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Recuperación de los principales grupos de polinizadores de la región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50499"/>
                  </a:ext>
                </a:extLst>
              </a:tr>
              <a:tr h="17210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Sustitución de 1,836 m3 de tierra de monte o agrícola por sustrato producido sustentablemente y con participación de comunidades del SC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Sustitución de 60,000 m3 de tierra de monte y agrícola por sustrato producido sustentablemente con participación de comunidades del SC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62615"/>
                  </a:ext>
                </a:extLst>
              </a:tr>
              <a:tr h="1635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Manejo integral de plagas de 19,257 árboles urbanos 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Manejo integral de plagas de 3,100,000 árboles urbanos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61614"/>
                  </a:ext>
                </a:extLst>
              </a:tr>
              <a:tr h="15492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Plantación de 20 millones de plantas (árboles, herbáceas y arbustos) 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Vegetación de la ciudad estable y con mantenimiento. Tasa neta cero de deforestación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9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Creación de 16 grandes parques o espacios públicos naturales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La ciudad mantiene al menos un gran parque o bosque urbano por alcaldía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08394"/>
                  </a:ext>
                </a:extLst>
              </a:tr>
              <a:tr h="17319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Creación de 100 parques de bolsillo 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Creación de un parque de bolsillo para cada colonia y barrio de la ciudad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96871"/>
                  </a:ext>
                </a:extLst>
              </a:tr>
              <a:tr h="17319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Declaración de una ANP y dos AVA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04099"/>
                  </a:ext>
                </a:extLst>
              </a:tr>
              <a:tr h="17946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Restauración de 5 barrancas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Restauración de 33 barrancas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2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Creación de al menos 32 huertos urbanos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Existen un huerto urbano por colonia o barrio de la ciudad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06537"/>
                  </a:ext>
                </a:extLst>
              </a:tr>
              <a:tr h="192400"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Disminuir en 30%  las emisiones criterio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La ciudad rige sus niveles de contaminación bajo los lineamientos establecidos por la OMS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38312"/>
                  </a:ext>
                </a:extLst>
              </a:tr>
              <a:tr h="3105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Reducción del 30% del consumo de combustible en hogares y establecimientos de servicio por el uso de tecnologías limpias (calentadores solares, regaderas economizadoras y/o eléctricas, estufas de inducción).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341349"/>
                  </a:ext>
                </a:extLst>
              </a:tr>
              <a:tr h="1721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Se abaten en 30% los viajes y/o la distancia de los mismos en la CDMX (trabajo en casa, restructuración de los usos de suelo, digitalización de trámites, etc.).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77847"/>
                  </a:ext>
                </a:extLst>
              </a:tr>
              <a:tr h="26010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Ampliación de la cobertura espacial y de contaminantes de la red de monitoreo de calidad del aire (uso de sensores de bajo costo, inclusión de contaminantes adicionales a los criterio -BTEX-benceno, tolueno, xileno, etilbenceno).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Sistema de monitoreo robusto que permite respeto a la normatividad, plena transparencia a la ciudadanía y cuidado intersectorial e interinstitucional de las responsabilidades para mantener la calidad del aire en los estándares establecidos.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08554"/>
                  </a:ext>
                </a:extLst>
              </a:tr>
              <a:tr h="26010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Ampliar y mejorar la difusión de calidad del aire (app para personas sensibles, monitoreo especifico en micrositios como parques o escuelas, incorporación del sector salud en la difusión).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/>
                </a:tc>
                <a:extLst>
                  <a:ext uri="{0D108BD9-81ED-4DB2-BD59-A6C34878D82A}">
                    <a16:rowId xmlns:a16="http://schemas.microsoft.com/office/drawing/2014/main" val="3986752158"/>
                  </a:ext>
                </a:extLst>
              </a:tr>
              <a:tr h="8815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La industria tiene monitoreo continúo de emisiones.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/>
                </a:tc>
                <a:extLst>
                  <a:ext uri="{0D108BD9-81ED-4DB2-BD59-A6C34878D82A}">
                    <a16:rowId xmlns:a16="http://schemas.microsoft.com/office/drawing/2014/main" val="3364184361"/>
                  </a:ext>
                </a:extLst>
              </a:tr>
              <a:tr h="12615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Programa de reconversión de edificaciones públicas sustentables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dirty="0">
                          <a:effectLst/>
                        </a:rPr>
                        <a:t>Edificaciones privadas y públicas sustentables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53088"/>
                  </a:ext>
                </a:extLst>
              </a:tr>
              <a:tr h="17210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0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Bases técnicas y jurídicas establecidas para el desarrollo sustentable inmobiliario, urbanístico y de toda la infraestructura privada y pública</a:t>
                      </a:r>
                      <a:endParaRPr lang="es-MX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2" marR="33642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94090"/>
                  </a:ext>
                </a:extLst>
              </a:tr>
            </a:tbl>
          </a:graphicData>
        </a:graphic>
      </p:graphicFrame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5B4EE520-E103-4E95-ACFA-AD6F2015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290" y="5765492"/>
            <a:ext cx="795189" cy="10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9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BEE6-2660-4594-B4D4-96025684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20" y="160157"/>
            <a:ext cx="10972800" cy="1143000"/>
          </a:xfrm>
        </p:spPr>
        <p:txBody>
          <a:bodyPr/>
          <a:lstStyle/>
          <a:p>
            <a:r>
              <a:rPr lang="es-MX" dirty="0"/>
              <a:t>LINEAS DE ACCIÓN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F1BE-E250-4578-8ECA-2F6ED264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15" y="1147283"/>
            <a:ext cx="10972800" cy="2930415"/>
          </a:xfrm>
        </p:spPr>
        <p:txBody>
          <a:bodyPr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2800" dirty="0">
                <a:solidFill>
                  <a:prstClr val="black"/>
                </a:solidFill>
                <a:latin typeface="Calibri"/>
              </a:rPr>
              <a:t>4.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economía circular/ una economía baja en carbono</a:t>
            </a: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Establecimiento del enfoque Sistema producto-servicio</a:t>
            </a:r>
            <a:endParaRPr lang="es-MX" sz="1800" b="0" i="0" u="none" strike="noStrike" dirty="0">
              <a:effectLst/>
              <a:latin typeface="Arial" panose="020B0604020202020204" pitchFamily="34" charset="0"/>
            </a:endParaRP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Economía de la colaboración </a:t>
            </a:r>
            <a:endParaRPr lang="es-MX" sz="1800" b="0" i="0" u="none" strike="noStrike" dirty="0">
              <a:effectLst/>
              <a:latin typeface="Arial" panose="020B0604020202020204" pitchFamily="34" charset="0"/>
            </a:endParaRP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Encadenamiento Producto-Residuos </a:t>
            </a:r>
            <a:endParaRPr lang="es-MX" sz="1800" b="0" i="0" u="none" strike="noStrike" dirty="0">
              <a:effectLst/>
              <a:latin typeface="Arial" panose="020B0604020202020204" pitchFamily="34" charset="0"/>
            </a:endParaRP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Aprovechamiento sustentable de residuos urbanos y de la construcción</a:t>
            </a:r>
            <a:endParaRPr lang="es-MX" sz="1800" b="0" i="0" u="none" strike="noStrike" dirty="0">
              <a:effectLst/>
              <a:latin typeface="Arial" panose="020B0604020202020204" pitchFamily="34" charset="0"/>
            </a:endParaRP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Eliminación de la lógica de lo desechable</a:t>
            </a:r>
            <a:endParaRPr lang="es-MX" sz="1800" b="0" i="0" u="none" strike="noStrike" dirty="0">
              <a:effectLst/>
              <a:latin typeface="Arial" panose="020B0604020202020204" pitchFamily="34" charset="0"/>
            </a:endParaRP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Reciclamiento de edificaciones</a:t>
            </a:r>
            <a:endParaRPr lang="es-MX" sz="1800" b="0" i="0" u="none" strike="noStrike" dirty="0">
              <a:effectLst/>
              <a:latin typeface="Arial" panose="020B0604020202020204" pitchFamily="34" charset="0"/>
            </a:endParaRP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Recuperación de la capacidad productiva primaria bajo esquemas de sustentabilidad</a:t>
            </a:r>
            <a:r>
              <a:rPr lang="es-MX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66773" lvl="2"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Cadenas cortas de mercado</a:t>
            </a:r>
            <a:endParaRPr lang="es-MX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70AABB-5969-49DA-B2EF-D6EACBE80067}"/>
              </a:ext>
            </a:extLst>
          </p:cNvPr>
          <p:cNvGrpSpPr/>
          <p:nvPr/>
        </p:nvGrpSpPr>
        <p:grpSpPr>
          <a:xfrm>
            <a:off x="1696309" y="4848740"/>
            <a:ext cx="8269613" cy="1782647"/>
            <a:chOff x="1722942" y="3843148"/>
            <a:chExt cx="8269613" cy="178264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67523C-AAD8-4CB1-909F-88E57B9E5011}"/>
                </a:ext>
              </a:extLst>
            </p:cNvPr>
            <p:cNvSpPr/>
            <p:nvPr/>
          </p:nvSpPr>
          <p:spPr>
            <a:xfrm>
              <a:off x="4856085" y="5148166"/>
              <a:ext cx="1239915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20A671-964F-447D-AA10-69D78429ABEE}"/>
                </a:ext>
              </a:extLst>
            </p:cNvPr>
            <p:cNvSpPr/>
            <p:nvPr/>
          </p:nvSpPr>
          <p:spPr>
            <a:xfrm>
              <a:off x="9004784" y="4331421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94E05B-29C8-4D6A-851A-887F2F994700}"/>
                </a:ext>
              </a:extLst>
            </p:cNvPr>
            <p:cNvSpPr/>
            <p:nvPr/>
          </p:nvSpPr>
          <p:spPr>
            <a:xfrm>
              <a:off x="7474997" y="5120651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DD570B-5801-4BE7-8AA6-948683B0A622}"/>
                </a:ext>
              </a:extLst>
            </p:cNvPr>
            <p:cNvSpPr/>
            <p:nvPr/>
          </p:nvSpPr>
          <p:spPr>
            <a:xfrm>
              <a:off x="6755907" y="4190260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884969-5BF4-406D-96FD-F184DFC6ABC6}"/>
                </a:ext>
              </a:extLst>
            </p:cNvPr>
            <p:cNvSpPr/>
            <p:nvPr/>
          </p:nvSpPr>
          <p:spPr>
            <a:xfrm>
              <a:off x="5095782" y="3843148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428447-4C17-470B-98BD-2E09CEEC45BC}"/>
                </a:ext>
              </a:extLst>
            </p:cNvPr>
            <p:cNvSpPr/>
            <p:nvPr/>
          </p:nvSpPr>
          <p:spPr>
            <a:xfrm>
              <a:off x="2767482" y="4556805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96AD35-C1F8-481D-99AE-B54C6758DCCD}"/>
                </a:ext>
              </a:extLst>
            </p:cNvPr>
            <p:cNvSpPr/>
            <p:nvPr/>
          </p:nvSpPr>
          <p:spPr>
            <a:xfrm>
              <a:off x="1722942" y="4071622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DD63CB-E873-430E-BC45-965F36AAA7F3}"/>
                </a:ext>
              </a:extLst>
            </p:cNvPr>
            <p:cNvSpPr txBox="1"/>
            <p:nvPr/>
          </p:nvSpPr>
          <p:spPr>
            <a:xfrm>
              <a:off x="5095783" y="3897297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SEDEMA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363EE-7713-47FD-88D1-4CF294825429}"/>
                </a:ext>
              </a:extLst>
            </p:cNvPr>
            <p:cNvSpPr txBox="1"/>
            <p:nvPr/>
          </p:nvSpPr>
          <p:spPr>
            <a:xfrm>
              <a:off x="6755907" y="4243528"/>
              <a:ext cx="93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SEMOVI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F61EC3-86FD-48A0-BD9A-F4E7B66799DF}"/>
                </a:ext>
              </a:extLst>
            </p:cNvPr>
            <p:cNvSpPr txBox="1"/>
            <p:nvPr/>
          </p:nvSpPr>
          <p:spPr>
            <a:xfrm>
              <a:off x="2830800" y="4610953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SGIRPC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865CA6-A9BC-4801-9F96-826D185BDB37}"/>
                </a:ext>
              </a:extLst>
            </p:cNvPr>
            <p:cNvSpPr txBox="1"/>
            <p:nvPr/>
          </p:nvSpPr>
          <p:spPr>
            <a:xfrm>
              <a:off x="9001957" y="4385570"/>
              <a:ext cx="973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SACMEX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4A9E1A-7C8B-4E61-AE51-0A13C64B7AE8}"/>
                </a:ext>
              </a:extLst>
            </p:cNvPr>
            <p:cNvSpPr txBox="1"/>
            <p:nvPr/>
          </p:nvSpPr>
          <p:spPr>
            <a:xfrm>
              <a:off x="1823930" y="4115129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SOBSE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FB5B40-9FE8-4774-94B1-7DDCE6DF6270}"/>
                </a:ext>
              </a:extLst>
            </p:cNvPr>
            <p:cNvSpPr txBox="1"/>
            <p:nvPr/>
          </p:nvSpPr>
          <p:spPr>
            <a:xfrm>
              <a:off x="4717005" y="5202315"/>
              <a:ext cx="1515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ALCALDIAS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B0FEE-D984-4983-A47F-13C533EBCF1F}"/>
                </a:ext>
              </a:extLst>
            </p:cNvPr>
            <p:cNvSpPr txBox="1"/>
            <p:nvPr/>
          </p:nvSpPr>
          <p:spPr>
            <a:xfrm>
              <a:off x="7528266" y="5175681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SEDUVI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0EE7A255-3F25-4D85-ABE3-AC7CC6B736FE}"/>
                </a:ext>
              </a:extLst>
            </p:cNvPr>
            <p:cNvCxnSpPr>
              <a:stCxn id="12" idx="1"/>
              <a:endCxn id="16" idx="3"/>
            </p:cNvCxnSpPr>
            <p:nvPr/>
          </p:nvCxnSpPr>
          <p:spPr>
            <a:xfrm rot="10800000" flipV="1">
              <a:off x="2609723" y="4081963"/>
              <a:ext cx="2486060" cy="217832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C021B55C-411E-4876-92BD-D0316B7A2784}"/>
                </a:ext>
              </a:extLst>
            </p:cNvPr>
            <p:cNvCxnSpPr>
              <a:stCxn id="9" idx="4"/>
              <a:endCxn id="5" idx="0"/>
            </p:cNvCxnSpPr>
            <p:nvPr/>
          </p:nvCxnSpPr>
          <p:spPr>
            <a:xfrm rot="5400000">
              <a:off x="5119162" y="4677659"/>
              <a:ext cx="827389" cy="113625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C7AD1BE5-BAA9-4CFB-859C-3FEA2EE271F9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6083554" y="4081963"/>
              <a:ext cx="672353" cy="346231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94DD837D-34B6-411B-AB9A-8713351E301D}"/>
                </a:ext>
              </a:extLst>
            </p:cNvPr>
            <p:cNvCxnSpPr>
              <a:cxnSpLocks/>
              <a:stCxn id="9" idx="4"/>
              <a:endCxn id="7" idx="0"/>
            </p:cNvCxnSpPr>
            <p:nvPr/>
          </p:nvCxnSpPr>
          <p:spPr>
            <a:xfrm rot="16200000" flipH="1">
              <a:off x="6379338" y="3531106"/>
              <a:ext cx="799874" cy="2379215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543E8702-AB80-4595-AFD3-E48A70D947C2}"/>
                </a:ext>
              </a:extLst>
            </p:cNvPr>
            <p:cNvCxnSpPr>
              <a:cxnSpLocks/>
              <a:stCxn id="12" idx="1"/>
              <a:endCxn id="10" idx="6"/>
            </p:cNvCxnSpPr>
            <p:nvPr/>
          </p:nvCxnSpPr>
          <p:spPr>
            <a:xfrm rot="10800000" flipV="1">
              <a:off x="3755253" y="4081962"/>
              <a:ext cx="1340530" cy="713657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066BC0EE-6375-4DCA-9FB7-28D3CF7D54E1}"/>
                </a:ext>
              </a:extLst>
            </p:cNvPr>
            <p:cNvCxnSpPr>
              <a:cxnSpLocks/>
              <a:stCxn id="12" idx="3"/>
              <a:endCxn id="6" idx="0"/>
            </p:cNvCxnSpPr>
            <p:nvPr/>
          </p:nvCxnSpPr>
          <p:spPr>
            <a:xfrm>
              <a:off x="6083554" y="4081963"/>
              <a:ext cx="3415116" cy="249458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0AA725-5A73-4ACA-81B2-6C410BE7DB6B}"/>
              </a:ext>
            </a:extLst>
          </p:cNvPr>
          <p:cNvGrpSpPr/>
          <p:nvPr/>
        </p:nvGrpSpPr>
        <p:grpSpPr>
          <a:xfrm>
            <a:off x="3826119" y="4044429"/>
            <a:ext cx="3488926" cy="724747"/>
            <a:chOff x="6968971" y="3867345"/>
            <a:chExt cx="3488926" cy="72474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FC1BE88-A438-475A-A5F7-3192EFD64A88}"/>
                </a:ext>
              </a:extLst>
            </p:cNvPr>
            <p:cNvSpPr/>
            <p:nvPr/>
          </p:nvSpPr>
          <p:spPr>
            <a:xfrm>
              <a:off x="6968971" y="3867345"/>
              <a:ext cx="1632828" cy="7247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30AFE4-2F0D-42F1-8C92-4F0A82B0F758}"/>
                </a:ext>
              </a:extLst>
            </p:cNvPr>
            <p:cNvSpPr/>
            <p:nvPr/>
          </p:nvSpPr>
          <p:spPr>
            <a:xfrm>
              <a:off x="8788476" y="3867912"/>
              <a:ext cx="1669421" cy="69692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9E927C-9466-4165-9BCB-07DBB37C3F2C}"/>
                </a:ext>
              </a:extLst>
            </p:cNvPr>
            <p:cNvSpPr txBox="1"/>
            <p:nvPr/>
          </p:nvSpPr>
          <p:spPr>
            <a:xfrm>
              <a:off x="7125504" y="3968435"/>
              <a:ext cx="13410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SEDECO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C30904-FB00-4E3C-84A6-A75A28C4E534}"/>
                </a:ext>
              </a:extLst>
            </p:cNvPr>
            <p:cNvSpPr txBox="1"/>
            <p:nvPr/>
          </p:nvSpPr>
          <p:spPr>
            <a:xfrm>
              <a:off x="9093189" y="3954763"/>
              <a:ext cx="1036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/>
                <a:t>STYFE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80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094C-390A-4260-B8C9-1B9EE6BD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Economía circular/baja en carbono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6C244-5F07-45E1-AA1D-8EF180D9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56" y="1600199"/>
            <a:ext cx="4415161" cy="2314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La sustentabilidad en palabras económicas:</a:t>
            </a:r>
          </a:p>
          <a:p>
            <a:pPr lvl="1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lang="es-MX" sz="2400" dirty="0"/>
              <a:t>Certidumbre en el abasto</a:t>
            </a:r>
          </a:p>
          <a:p>
            <a:pPr lvl="1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lang="es-MX" sz="2400" dirty="0"/>
              <a:t>Certidumbre en los precios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325DC-A0E0-4B82-B7E6-DEACC37600E9}"/>
              </a:ext>
            </a:extLst>
          </p:cNvPr>
          <p:cNvSpPr txBox="1"/>
          <p:nvPr/>
        </p:nvSpPr>
        <p:spPr>
          <a:xfrm>
            <a:off x="396536" y="3915050"/>
            <a:ext cx="4095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Baja en carbono:</a:t>
            </a:r>
          </a:p>
          <a:p>
            <a:pPr marL="800100" lvl="1" indent="-342900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lang="es-MX" sz="2400" dirty="0"/>
              <a:t>Menor extracción de materiales vírgenes</a:t>
            </a:r>
          </a:p>
          <a:p>
            <a:pPr marL="800100" lvl="1" indent="-342900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lang="es-MX" sz="2400" dirty="0"/>
              <a:t>Menores emisiones por residuos no reintegrados al ciclo productivo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3D285-B56B-42F5-98BA-0BA6CF00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64" y="1350791"/>
            <a:ext cx="6855469" cy="51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EDF0-0FA4-4BCE-8436-E43C9E6E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LINEAS DE ACCIÓN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DC1C-54DA-4798-9D15-BED86B9C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Plan y Estrategia de acción climática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lang="es-MX" sz="3333" dirty="0">
                <a:solidFill>
                  <a:prstClr val="black"/>
                </a:solidFill>
                <a:latin typeface="Calibri"/>
              </a:rPr>
              <a:t>Abasto energético a partir de fuentes renovables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kumimoji="0" lang="es-MX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Aprovechamiento sustentable de residuos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kumimoji="0" lang="es-MX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Movilidad sustentable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kumimoji="0" lang="es-MX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Economía circular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kumimoji="0" lang="es-MX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Basura cero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kumimoji="0" lang="es-MX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Gestión sustentable del agua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kumimoji="0" lang="es-MX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Infraestructura verde</a:t>
            </a:r>
          </a:p>
          <a:p>
            <a:pPr lvl="2">
              <a:buClr>
                <a:srgbClr val="4CCA42"/>
              </a:buClr>
              <a:buFont typeface="Courier New" panose="02070309020205020404" pitchFamily="49" charset="0"/>
              <a:buChar char="o"/>
            </a:pPr>
            <a:r>
              <a:rPr kumimoji="0" lang="es-MX" sz="3333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Cruce con </a:t>
            </a:r>
            <a:r>
              <a:rPr kumimoji="0" lang="es-MX" sz="3333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Proaire</a:t>
            </a:r>
            <a:endParaRPr kumimoji="0" lang="es-MX" sz="3333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r>
              <a:rPr lang="es-MX" sz="4400" dirty="0">
                <a:solidFill>
                  <a:prstClr val="black"/>
                </a:solidFill>
                <a:latin typeface="Calibri"/>
              </a:rPr>
              <a:t>	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797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17D72-F62C-41CF-B12C-2D487ACE1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69" r="-3" b="-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1325C-4199-47E2-BFB0-44A204962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99" b="29057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084F2-F2C2-4F82-9A9C-9CE781212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61" r="1" b="14900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C2503-4511-45B5-A897-14598997003C}"/>
              </a:ext>
            </a:extLst>
          </p:cNvPr>
          <p:cNvSpPr txBox="1"/>
          <p:nvPr/>
        </p:nvSpPr>
        <p:spPr>
          <a:xfrm>
            <a:off x="8038679" y="6341107"/>
            <a:ext cx="38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CIUDAD INNOVADORA Y DE DERECHOS</a:t>
            </a:r>
          </a:p>
        </p:txBody>
      </p:sp>
    </p:spTree>
    <p:extLst>
      <p:ext uri="{BB962C8B-B14F-4D97-AF65-F5344CB8AC3E}">
        <p14:creationId xmlns:p14="http://schemas.microsoft.com/office/powerpoint/2010/main" val="336415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8ADCA200-E5DF-486A-AC9E-0EDE473A50F2}"/>
              </a:ext>
            </a:extLst>
          </p:cNvPr>
          <p:cNvSpPr/>
          <p:nvPr/>
        </p:nvSpPr>
        <p:spPr>
          <a:xfrm>
            <a:off x="9074298" y="3638692"/>
            <a:ext cx="2736113" cy="19108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7154" y="807501"/>
            <a:ext cx="7920624" cy="21030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b="1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VISIÓN: </a:t>
            </a:r>
            <a:br>
              <a:rPr lang="es-MX" sz="2800" b="1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800" b="1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ciudad es ejemplo mundial de transformación. </a:t>
            </a:r>
            <a:br>
              <a:rPr lang="es-MX" sz="2800" b="1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800" b="1" kern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transitado a una ciudad sustentable, a una ciudad con futuro.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12F2F4-A731-46C8-A755-AB04601EDD3C}"/>
              </a:ext>
            </a:extLst>
          </p:cNvPr>
          <p:cNvGrpSpPr/>
          <p:nvPr/>
        </p:nvGrpSpPr>
        <p:grpSpPr>
          <a:xfrm>
            <a:off x="523945" y="3699358"/>
            <a:ext cx="2337499" cy="1032934"/>
            <a:chOff x="728133" y="3894666"/>
            <a:chExt cx="2337499" cy="103293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369FD8-DF6C-4851-B4FE-2DC96F60891D}"/>
                </a:ext>
              </a:extLst>
            </p:cNvPr>
            <p:cNvSpPr/>
            <p:nvPr/>
          </p:nvSpPr>
          <p:spPr>
            <a:xfrm>
              <a:off x="728133" y="3894666"/>
              <a:ext cx="2337499" cy="10329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59436B-C905-48F4-BB8E-C5FF4B90CD95}"/>
                </a:ext>
              </a:extLst>
            </p:cNvPr>
            <p:cNvSpPr txBox="1"/>
            <p:nvPr/>
          </p:nvSpPr>
          <p:spPr>
            <a:xfrm>
              <a:off x="904109" y="4178066"/>
              <a:ext cx="1853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400" dirty="0"/>
                <a:t>Ciudad Verde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B1CC35-FC32-47B2-82E4-7BCC79D9CA98}"/>
              </a:ext>
            </a:extLst>
          </p:cNvPr>
          <p:cNvGrpSpPr/>
          <p:nvPr/>
        </p:nvGrpSpPr>
        <p:grpSpPr>
          <a:xfrm>
            <a:off x="1824197" y="4954234"/>
            <a:ext cx="2337499" cy="1032934"/>
            <a:chOff x="2774110" y="4927599"/>
            <a:chExt cx="2337499" cy="103293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216AC3-B1C3-4876-83E0-4A959808DDF4}"/>
                </a:ext>
              </a:extLst>
            </p:cNvPr>
            <p:cNvSpPr/>
            <p:nvPr/>
          </p:nvSpPr>
          <p:spPr>
            <a:xfrm>
              <a:off x="2774110" y="4927599"/>
              <a:ext cx="2337499" cy="103293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F11E75-628B-4D99-9FDA-4BF397C7B36F}"/>
                </a:ext>
              </a:extLst>
            </p:cNvPr>
            <p:cNvSpPr txBox="1"/>
            <p:nvPr/>
          </p:nvSpPr>
          <p:spPr>
            <a:xfrm>
              <a:off x="2774110" y="5193728"/>
              <a:ext cx="2337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400" dirty="0"/>
                <a:t>Ciudad Saludable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A8D13C-F198-495E-A075-0FC1B5B5818A}"/>
              </a:ext>
            </a:extLst>
          </p:cNvPr>
          <p:cNvGrpSpPr/>
          <p:nvPr/>
        </p:nvGrpSpPr>
        <p:grpSpPr>
          <a:xfrm>
            <a:off x="6740259" y="4942782"/>
            <a:ext cx="2736113" cy="1032934"/>
            <a:chOff x="6465050" y="5351155"/>
            <a:chExt cx="2736113" cy="103293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16D16C-5D33-491E-BF53-61D22C65A851}"/>
                </a:ext>
              </a:extLst>
            </p:cNvPr>
            <p:cNvSpPr/>
            <p:nvPr/>
          </p:nvSpPr>
          <p:spPr>
            <a:xfrm>
              <a:off x="6465050" y="5351155"/>
              <a:ext cx="2736113" cy="103293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D8D2D0-B5D1-4038-B415-9170BCA4CE77}"/>
                </a:ext>
              </a:extLst>
            </p:cNvPr>
            <p:cNvSpPr txBox="1"/>
            <p:nvPr/>
          </p:nvSpPr>
          <p:spPr>
            <a:xfrm>
              <a:off x="6525582" y="5581018"/>
              <a:ext cx="2585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400" dirty="0"/>
                <a:t>Ciudad Sustentable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DB673A-5512-45C9-909B-6295707688B1}"/>
              </a:ext>
            </a:extLst>
          </p:cNvPr>
          <p:cNvSpPr txBox="1"/>
          <p:nvPr/>
        </p:nvSpPr>
        <p:spPr>
          <a:xfrm>
            <a:off x="9316289" y="3769693"/>
            <a:ext cx="2252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Ciudad comprometida con el futuro del planeta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BC9628-E581-4979-AE0E-B3E7F7BBA7F4}"/>
              </a:ext>
            </a:extLst>
          </p:cNvPr>
          <p:cNvCxnSpPr>
            <a:cxnSpLocks/>
            <a:stCxn id="2" idx="2"/>
            <a:endCxn id="7" idx="6"/>
          </p:cNvCxnSpPr>
          <p:nvPr/>
        </p:nvCxnSpPr>
        <p:spPr>
          <a:xfrm flipH="1">
            <a:off x="2861444" y="2910561"/>
            <a:ext cx="3116022" cy="1305264"/>
          </a:xfrm>
          <a:prstGeom prst="straightConnector1">
            <a:avLst/>
          </a:prstGeom>
          <a:ln>
            <a:solidFill>
              <a:srgbClr val="4CCA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7ACB0D-B30F-4605-AE6C-B2EBA72163B0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568823" y="2910561"/>
            <a:ext cx="2408643" cy="2043673"/>
          </a:xfrm>
          <a:prstGeom prst="straightConnector1">
            <a:avLst/>
          </a:prstGeom>
          <a:ln>
            <a:solidFill>
              <a:srgbClr val="4CCA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630D00-09B2-4EB0-A1FB-B0F673028985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977466" y="2910561"/>
            <a:ext cx="1681154" cy="1995783"/>
          </a:xfrm>
          <a:prstGeom prst="straightConnector1">
            <a:avLst/>
          </a:prstGeom>
          <a:ln>
            <a:solidFill>
              <a:srgbClr val="4CCA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888ABD-E538-4C68-8185-0D80E415FEEC}"/>
              </a:ext>
            </a:extLst>
          </p:cNvPr>
          <p:cNvCxnSpPr>
            <a:stCxn id="2" idx="2"/>
          </p:cNvCxnSpPr>
          <p:nvPr/>
        </p:nvCxnSpPr>
        <p:spPr>
          <a:xfrm>
            <a:off x="5977466" y="2910561"/>
            <a:ext cx="3148904" cy="1032934"/>
          </a:xfrm>
          <a:prstGeom prst="straightConnector1">
            <a:avLst/>
          </a:prstGeom>
          <a:ln>
            <a:solidFill>
              <a:srgbClr val="4CCA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83187D-8045-4293-9CBC-A0E1AA575E8E}"/>
              </a:ext>
            </a:extLst>
          </p:cNvPr>
          <p:cNvGrpSpPr/>
          <p:nvPr/>
        </p:nvGrpSpPr>
        <p:grpSpPr>
          <a:xfrm>
            <a:off x="4308860" y="5307334"/>
            <a:ext cx="2359744" cy="1032934"/>
            <a:chOff x="4308860" y="5786731"/>
            <a:chExt cx="2359744" cy="103293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B1393E-DE6B-4693-A545-36F7739EDD37}"/>
                </a:ext>
              </a:extLst>
            </p:cNvPr>
            <p:cNvSpPr/>
            <p:nvPr/>
          </p:nvSpPr>
          <p:spPr>
            <a:xfrm>
              <a:off x="4308860" y="5786731"/>
              <a:ext cx="2337499" cy="10329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CEF755-50CE-4BA7-95C5-3F6A32BFF557}"/>
                </a:ext>
              </a:extLst>
            </p:cNvPr>
            <p:cNvSpPr txBox="1"/>
            <p:nvPr/>
          </p:nvSpPr>
          <p:spPr>
            <a:xfrm>
              <a:off x="4436903" y="6064292"/>
              <a:ext cx="2231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/>
                <a:t>Ciudad próspera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258DCF-B23F-40F5-A182-1050D310A18A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flipH="1">
            <a:off x="5477610" y="2910561"/>
            <a:ext cx="499856" cy="2396773"/>
          </a:xfrm>
          <a:prstGeom prst="straightConnector1">
            <a:avLst/>
          </a:prstGeom>
          <a:ln>
            <a:solidFill>
              <a:srgbClr val="4CCA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6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94BF81-4428-43B3-8283-6534A483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23" y="68123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200" kern="1200" dirty="0">
                <a:latin typeface="+mj-lt"/>
                <a:ea typeface="+mj-ea"/>
                <a:cs typeface="+mj-cs"/>
              </a:rPr>
              <a:t>Una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matriz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de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aspiraciones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basadas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acciones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proceso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C45C8-BF4B-4696-A0F8-6B951270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2" y="185313"/>
            <a:ext cx="795189" cy="1031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0C260-A005-421C-97E3-5A0FA176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6" y="837853"/>
            <a:ext cx="97250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B8EA-90CB-4682-80F8-2675C6B5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Dimensiones de la visión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22F0-3FF6-4A8D-9CD9-D1F167F1C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es-MX" sz="4400" dirty="0">
                <a:effectLst/>
              </a:rPr>
              <a:t> La naturaleza reconquista la ciudad. </a:t>
            </a:r>
          </a:p>
          <a:p>
            <a:pPr marL="1409673" lvl="2" indent="-342900">
              <a:lnSpc>
                <a:spcPct val="107000"/>
              </a:lnSpc>
              <a:buFont typeface="Courier New" panose="02070309020205020404" pitchFamily="49" charset="0"/>
              <a:buChar char="­"/>
            </a:pPr>
            <a:r>
              <a:rPr lang="es-MX" sz="3333" dirty="0">
                <a:effectLst/>
              </a:rPr>
              <a:t>Las venas azules y verdes de la ciudad reconectan la biodiversidad y a sus habitantes. </a:t>
            </a:r>
          </a:p>
          <a:p>
            <a:pPr marL="1409673" lvl="2" indent="-342900">
              <a:lnSpc>
                <a:spcPct val="107000"/>
              </a:lnSpc>
              <a:buFont typeface="Courier New" panose="02070309020205020404" pitchFamily="49" charset="0"/>
              <a:buChar char="­"/>
            </a:pPr>
            <a:r>
              <a:rPr lang="es-MX" sz="3333" dirty="0">
                <a:effectLst/>
              </a:rPr>
              <a:t>La naturaleza no sólo está en la periferia</a:t>
            </a:r>
          </a:p>
          <a:p>
            <a:pPr marL="1409673" lvl="2" indent="-342900">
              <a:lnSpc>
                <a:spcPct val="107000"/>
              </a:lnSpc>
              <a:buFont typeface="Courier New" panose="02070309020205020404" pitchFamily="49" charset="0"/>
              <a:buChar char="­"/>
            </a:pPr>
            <a:r>
              <a:rPr lang="es-MX" sz="3333" dirty="0">
                <a:effectLst/>
              </a:rPr>
              <a:t>La ciudad se compromete con el futuro del planeta</a:t>
            </a:r>
          </a:p>
          <a:p>
            <a:pPr lvl="0">
              <a:lnSpc>
                <a:spcPct val="107000"/>
              </a:lnSpc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 La ciudad pasa de un enfoque de economía lineal a uno de economía circular</a:t>
            </a:r>
          </a:p>
          <a:p>
            <a:pPr>
              <a:lnSpc>
                <a:spcPct val="107000"/>
              </a:lnSpc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4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4400" b="0" i="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Comprometid@s</a:t>
            </a:r>
            <a:r>
              <a:rPr lang="es-MX" sz="4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los acuerdos de París</a:t>
            </a:r>
            <a:endParaRPr lang="es-MX" sz="44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s-MX" sz="4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745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9DCC-0074-4DFE-A4E8-380A613B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89051"/>
          </a:xfrm>
        </p:spPr>
        <p:txBody>
          <a:bodyPr>
            <a:noAutofit/>
          </a:bodyPr>
          <a:lstStyle/>
          <a:p>
            <a:r>
              <a:rPr lang="es-MX" sz="4400" dirty="0">
                <a:effectLst/>
              </a:rPr>
              <a:t>OBJETIVOS</a:t>
            </a:r>
            <a:endParaRPr lang="es-MX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8719-3E65-41BA-92F6-75A9307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44" y="1383287"/>
            <a:ext cx="10972800" cy="4573632"/>
          </a:xfrm>
        </p:spPr>
        <p:txBody>
          <a:bodyPr>
            <a:noAutofit/>
          </a:bodyPr>
          <a:lstStyle/>
          <a:p>
            <a:pPr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s-MX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Regenerar las condiciones ecológicas de la ciudad</a:t>
            </a:r>
          </a:p>
          <a:p>
            <a:pPr marL="1274050" lvl="1" indent="-283464" fontAlgn="t">
              <a:lnSpc>
                <a:spcPct val="107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s-MX" sz="2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áreas verdes en zona urbana y de suelo de  </a:t>
            </a:r>
            <a:endParaRPr lang="es-MX" sz="2000" b="0" i="0" u="none" strike="noStrike" dirty="0">
              <a:effectLst/>
              <a:latin typeface="Arial" panose="020B0604020202020204" pitchFamily="34" charset="0"/>
            </a:endParaRPr>
          </a:p>
          <a:p>
            <a:pPr marL="1274050" lvl="1" indent="-283464" fontAlgn="t">
              <a:lnSpc>
                <a:spcPct val="107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s-MX" sz="2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 en la calidad del aire</a:t>
            </a:r>
            <a:endParaRPr lang="es-MX" sz="2000" b="0" i="0" u="none" strike="noStrike" dirty="0">
              <a:effectLst/>
              <a:latin typeface="Arial" panose="020B0604020202020204" pitchFamily="34" charset="0"/>
            </a:endParaRPr>
          </a:p>
          <a:p>
            <a:pPr marL="1274050" lvl="1" indent="-283464" fontAlgn="t">
              <a:lnSpc>
                <a:spcPct val="107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s-MX" sz="2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 a efectos del cambio climático</a:t>
            </a:r>
            <a:endParaRPr lang="es-MX" sz="2000" b="0" i="0" u="none" strike="noStrike" dirty="0">
              <a:effectLst/>
              <a:latin typeface="Arial" panose="020B0604020202020204" pitchFamily="34" charset="0"/>
            </a:endParaRPr>
          </a:p>
          <a:p>
            <a:pPr marL="1274050" lvl="1" indent="-283464" fontAlgn="t">
              <a:lnSpc>
                <a:spcPct val="107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s-MX" sz="2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suelo de conservación avanza sobre la mancha urbana</a:t>
            </a:r>
            <a:endParaRPr lang="es-MX" sz="2000" b="0" i="0" u="none" strike="noStrike" dirty="0">
              <a:effectLst/>
              <a:latin typeface="Arial" panose="020B0604020202020204" pitchFamily="34" charset="0"/>
            </a:endParaRPr>
          </a:p>
          <a:p>
            <a:pPr marL="1274050" lvl="1" indent="-283464" fontAlgn="t">
              <a:lnSpc>
                <a:spcPct val="107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s-MX" sz="2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Recuperar biodiversidad</a:t>
            </a:r>
            <a:endParaRPr lang="es-MX" sz="2000" b="0" i="0" u="none" strike="noStrike" dirty="0">
              <a:effectLst/>
              <a:latin typeface="Arial" panose="020B060402020202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CCA42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s-MX" sz="2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Reencuentro con la naturaleza</a:t>
            </a:r>
            <a:endParaRPr lang="es-MX" sz="2400" b="0" i="0" u="none" strike="noStrike" dirty="0">
              <a:effectLst/>
              <a:latin typeface="Arial" panose="020B0604020202020204" pitchFamily="34" charset="0"/>
            </a:endParaRPr>
          </a:p>
          <a:p>
            <a:pPr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CCA42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s-MX" sz="2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ciudad se construye y reconstruye con sustentabilidad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s-MX" sz="2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sustentable del agua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s-MX" sz="2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ciudad pasa de un enfoque de economía lineal a uno de economía circular/econo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mía baja en carbono</a:t>
            </a:r>
            <a:endParaRPr lang="es-MX" sz="2400" b="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Bef>
                <a:spcPts val="0"/>
              </a:spcBef>
              <a:buClr>
                <a:srgbClr val="4CCA42"/>
              </a:buClr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ciudad se compromete con los acuerdos de París</a:t>
            </a:r>
            <a:endParaRPr lang="es-MX" sz="2400" b="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indent="-347472" fontAlgn="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endParaRPr lang="es-MX" sz="2400" b="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indent="-347472" fontAlgn="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endParaRPr lang="es-MX" sz="2400" b="0" i="0" u="none" strike="noStrike" dirty="0">
              <a:effectLst/>
              <a:latin typeface="Arial" panose="020B0604020202020204" pitchFamily="34" charset="0"/>
            </a:endParaRPr>
          </a:p>
          <a:p>
            <a:pPr marL="347472" indent="-347472" fontAlgn="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endParaRPr lang="es-MX" sz="2400" b="0" i="0" u="none" strike="noStrike" dirty="0">
              <a:effectLst/>
              <a:latin typeface="Arial" panose="020B0604020202020204" pitchFamily="34" charset="0"/>
            </a:endParaRPr>
          </a:p>
          <a:p>
            <a:pPr marL="347472" indent="-347472" fontAlgn="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endParaRPr lang="es-MX" sz="2400" b="0" i="0" u="none" strike="noStrike" dirty="0">
              <a:effectLst/>
              <a:latin typeface="Arial" panose="020B0604020202020204" pitchFamily="34" charset="0"/>
            </a:endParaRPr>
          </a:p>
          <a:p>
            <a:pPr marL="347472" indent="-347472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s-MX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9491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7C108A4-E357-4351-B363-9D4FECE20C08}"/>
              </a:ext>
            </a:extLst>
          </p:cNvPr>
          <p:cNvGrpSpPr/>
          <p:nvPr/>
        </p:nvGrpSpPr>
        <p:grpSpPr>
          <a:xfrm>
            <a:off x="1651247" y="1612705"/>
            <a:ext cx="8711952" cy="3639192"/>
            <a:chOff x="1651247" y="1612705"/>
            <a:chExt cx="8711952" cy="36391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E6F975-F07F-47DC-B47A-0F641D7DEE32}"/>
                </a:ext>
              </a:extLst>
            </p:cNvPr>
            <p:cNvSpPr/>
            <p:nvPr/>
          </p:nvSpPr>
          <p:spPr>
            <a:xfrm>
              <a:off x="4003479" y="3694497"/>
              <a:ext cx="3657600" cy="5947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6C029F-A5D6-4E5F-9A47-E84D0ED1D618}"/>
                </a:ext>
              </a:extLst>
            </p:cNvPr>
            <p:cNvGrpSpPr/>
            <p:nvPr/>
          </p:nvGrpSpPr>
          <p:grpSpPr>
            <a:xfrm>
              <a:off x="1651247" y="1612705"/>
              <a:ext cx="8711952" cy="3639192"/>
              <a:chOff x="1651247" y="1612705"/>
              <a:chExt cx="8711952" cy="363919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8A59174-3445-418D-8BB3-8DAA7AE00826}"/>
                  </a:ext>
                </a:extLst>
              </p:cNvPr>
              <p:cNvSpPr/>
              <p:nvPr/>
            </p:nvSpPr>
            <p:spPr>
              <a:xfrm>
                <a:off x="6134469" y="4527608"/>
                <a:ext cx="3355759" cy="72428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37DA22B-D1B8-4F64-9C1F-182F85E0491E}"/>
                  </a:ext>
                </a:extLst>
              </p:cNvPr>
              <p:cNvSpPr/>
              <p:nvPr/>
            </p:nvSpPr>
            <p:spPr>
              <a:xfrm>
                <a:off x="2308194" y="4588392"/>
                <a:ext cx="2884541" cy="5947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7851898-AD6A-4D7E-9249-14887C57D2F9}"/>
                  </a:ext>
                </a:extLst>
              </p:cNvPr>
              <p:cNvSpPr/>
              <p:nvPr/>
            </p:nvSpPr>
            <p:spPr>
              <a:xfrm>
                <a:off x="7146525" y="3053917"/>
                <a:ext cx="3216674" cy="51894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8885CAC-735D-4786-ADC6-989DE34E167F}"/>
                  </a:ext>
                </a:extLst>
              </p:cNvPr>
              <p:cNvSpPr/>
              <p:nvPr/>
            </p:nvSpPr>
            <p:spPr>
              <a:xfrm>
                <a:off x="1651247" y="3123626"/>
                <a:ext cx="1358284" cy="46295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5F5149-0144-4F08-AA82-A173B925E06C}"/>
                  </a:ext>
                </a:extLst>
              </p:cNvPr>
              <p:cNvSpPr/>
              <p:nvPr/>
            </p:nvSpPr>
            <p:spPr>
              <a:xfrm>
                <a:off x="3249227" y="1612705"/>
                <a:ext cx="5069150" cy="84850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7F8F3-BB32-4B29-8BC8-B7891ADC4656}"/>
                  </a:ext>
                </a:extLst>
              </p:cNvPr>
              <p:cNvSpPr txBox="1"/>
              <p:nvPr/>
            </p:nvSpPr>
            <p:spPr>
              <a:xfrm>
                <a:off x="7324079" y="3159138"/>
                <a:ext cx="2910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/>
                  <a:t>Plan de infraestructura verde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9EBCB-4542-4F46-8319-5579F54204F5}"/>
                  </a:ext>
                </a:extLst>
              </p:cNvPr>
              <p:cNvSpPr txBox="1"/>
              <p:nvPr/>
            </p:nvSpPr>
            <p:spPr>
              <a:xfrm>
                <a:off x="1926457" y="3159138"/>
                <a:ext cx="857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err="1"/>
                  <a:t>Proaire</a:t>
                </a:r>
                <a:endParaRPr lang="es-MX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A2D5C-BB9A-45F0-BA90-EC25DED97D37}"/>
                  </a:ext>
                </a:extLst>
              </p:cNvPr>
              <p:cNvSpPr txBox="1"/>
              <p:nvPr/>
            </p:nvSpPr>
            <p:spPr>
              <a:xfrm>
                <a:off x="6292702" y="4650538"/>
                <a:ext cx="2938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/>
                  <a:t>Estrategia de acción climática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464E98-35AD-4D2B-A3A2-20FA0C252D1C}"/>
                  </a:ext>
                </a:extLst>
              </p:cNvPr>
              <p:cNvSpPr txBox="1"/>
              <p:nvPr/>
            </p:nvSpPr>
            <p:spPr>
              <a:xfrm>
                <a:off x="3488927" y="1852404"/>
                <a:ext cx="4520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/>
                  <a:t>Programa general de Ordenamiento Territorial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137D5-5D7A-4765-9E14-6E96E70F7F08}"/>
                  </a:ext>
                </a:extLst>
              </p:cNvPr>
              <p:cNvSpPr txBox="1"/>
              <p:nvPr/>
            </p:nvSpPr>
            <p:spPr>
              <a:xfrm>
                <a:off x="2451519" y="4650538"/>
                <a:ext cx="2599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/>
                  <a:t>Plan de economía circular</a:t>
                </a:r>
              </a:p>
            </p:txBody>
          </p:sp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B21025C5-556D-4473-A285-A6AAA010AAFC}"/>
                  </a:ext>
                </a:extLst>
              </p:cNvPr>
              <p:cNvCxnSpPr>
                <a:cxnSpLocks/>
                <a:stCxn id="19" idx="6"/>
                <a:endCxn id="20" idx="2"/>
              </p:cNvCxnSpPr>
              <p:nvPr/>
            </p:nvCxnSpPr>
            <p:spPr>
              <a:xfrm flipV="1">
                <a:off x="3009531" y="3313388"/>
                <a:ext cx="4136994" cy="41714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E23EBE25-F9FE-41E8-A711-594CD84DECF5}"/>
                  </a:ext>
                </a:extLst>
              </p:cNvPr>
              <p:cNvCxnSpPr>
                <a:cxnSpLocks/>
                <a:stCxn id="18" idx="4"/>
                <a:endCxn id="20" idx="0"/>
              </p:cNvCxnSpPr>
              <p:nvPr/>
            </p:nvCxnSpPr>
            <p:spPr>
              <a:xfrm rot="16200000" flipH="1">
                <a:off x="6972977" y="1272032"/>
                <a:ext cx="592710" cy="2971060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9E801160-199A-4234-B1BF-06530C21CB53}"/>
                  </a:ext>
                </a:extLst>
              </p:cNvPr>
              <p:cNvCxnSpPr>
                <a:cxnSpLocks/>
                <a:stCxn id="22" idx="0"/>
                <a:endCxn id="18" idx="4"/>
              </p:cNvCxnSpPr>
              <p:nvPr/>
            </p:nvCxnSpPr>
            <p:spPr>
              <a:xfrm rot="16200000" flipV="1">
                <a:off x="5764876" y="2480134"/>
                <a:ext cx="2066401" cy="2028547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84BB5457-0FAE-461C-8E06-872A0498B608}"/>
                  </a:ext>
                </a:extLst>
              </p:cNvPr>
              <p:cNvCxnSpPr>
                <a:cxnSpLocks/>
                <a:stCxn id="21" idx="0"/>
                <a:endCxn id="18" idx="4"/>
              </p:cNvCxnSpPr>
              <p:nvPr/>
            </p:nvCxnSpPr>
            <p:spPr>
              <a:xfrm rot="5400000" flipH="1" flipV="1">
                <a:off x="3703541" y="2508132"/>
                <a:ext cx="2127185" cy="2033337"/>
              </a:xfrm>
              <a:prstGeom prst="bentConnector3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F80C3B-710D-4C28-AC00-51E71F0A7F8F}"/>
                </a:ext>
              </a:extLst>
            </p:cNvPr>
            <p:cNvSpPr txBox="1"/>
            <p:nvPr/>
          </p:nvSpPr>
          <p:spPr>
            <a:xfrm>
              <a:off x="4168881" y="3756689"/>
              <a:ext cx="330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Plan gestión sustentable del agua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C1A9D1BC-500E-4144-B6C0-E7189935B5C3}"/>
                </a:ext>
              </a:extLst>
            </p:cNvPr>
            <p:cNvCxnSpPr>
              <a:stCxn id="33" idx="6"/>
              <a:endCxn id="20" idx="4"/>
            </p:cNvCxnSpPr>
            <p:nvPr/>
          </p:nvCxnSpPr>
          <p:spPr>
            <a:xfrm flipV="1">
              <a:off x="7661079" y="3572858"/>
              <a:ext cx="1093783" cy="419018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EA04ACE6-67DC-4173-8228-C032CB880D74}"/>
                </a:ext>
              </a:extLst>
            </p:cNvPr>
            <p:cNvCxnSpPr>
              <a:stCxn id="33" idx="0"/>
              <a:endCxn id="18" idx="4"/>
            </p:cNvCxnSpPr>
            <p:nvPr/>
          </p:nvCxnSpPr>
          <p:spPr>
            <a:xfrm rot="16200000" flipV="1">
              <a:off x="5191396" y="3053613"/>
              <a:ext cx="1233290" cy="48477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91EC72C1-6B41-4077-B8D7-8914722F95D6}"/>
                </a:ext>
              </a:extLst>
            </p:cNvPr>
            <p:cNvCxnSpPr>
              <a:stCxn id="33" idx="4"/>
              <a:endCxn id="21" idx="6"/>
            </p:cNvCxnSpPr>
            <p:nvPr/>
          </p:nvCxnSpPr>
          <p:spPr>
            <a:xfrm rot="5400000">
              <a:off x="5214249" y="4267740"/>
              <a:ext cx="596517" cy="639544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4387FCF0-086F-4A3E-901D-0F913B3C1F3E}"/>
                </a:ext>
              </a:extLst>
            </p:cNvPr>
            <p:cNvCxnSpPr>
              <a:stCxn id="33" idx="4"/>
              <a:endCxn id="22" idx="2"/>
            </p:cNvCxnSpPr>
            <p:nvPr/>
          </p:nvCxnSpPr>
          <p:spPr>
            <a:xfrm rot="16200000" flipH="1">
              <a:off x="5683125" y="4438408"/>
              <a:ext cx="600499" cy="302190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98BEC830-D57D-4797-B1F0-AC6CD8D9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s-MX" dirty="0"/>
              <a:t>LOS CRUCES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8E8444F-110A-45AE-A9CB-0C5EA08B86A2}"/>
              </a:ext>
            </a:extLst>
          </p:cNvPr>
          <p:cNvSpPr/>
          <p:nvPr/>
        </p:nvSpPr>
        <p:spPr>
          <a:xfrm>
            <a:off x="4687410" y="5543143"/>
            <a:ext cx="2058215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SALUD</a:t>
            </a:r>
          </a:p>
        </p:txBody>
      </p:sp>
    </p:spTree>
    <p:extLst>
      <p:ext uri="{BB962C8B-B14F-4D97-AF65-F5344CB8AC3E}">
        <p14:creationId xmlns:p14="http://schemas.microsoft.com/office/powerpoint/2010/main" val="10370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BF91-7002-438B-93D7-6E209037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Líneas de acción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131954-AFC2-4822-92C5-38CCBA14E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423824"/>
              </p:ext>
            </p:extLst>
          </p:nvPr>
        </p:nvGraphicFramePr>
        <p:xfrm>
          <a:off x="692458" y="1709771"/>
          <a:ext cx="10889942" cy="4966209"/>
        </p:xfrm>
        <a:graphic>
          <a:graphicData uri="http://schemas.openxmlformats.org/drawingml/2006/table">
            <a:tbl>
              <a:tblPr firstRow="1" firstCol="1" bandRow="1"/>
              <a:tblGrid>
                <a:gridCol w="10889942">
                  <a:extLst>
                    <a:ext uri="{9D8B030D-6E8A-4147-A177-3AD203B41FA5}">
                      <a16:colId xmlns:a16="http://schemas.microsoft.com/office/drawing/2014/main" val="1782195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+mj-lt"/>
                        <a:buNone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Plan de Infraestructura Verde 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None/>
                      </a:pP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Restauración de ríos y cuerpos de agua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862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Regeneración de la biodiversidad de la región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1766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Regeneración del suelo urbano y control de plagas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544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Revegetación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760764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Restauración ambiental y creación de espacio público “verde”</a:t>
                      </a:r>
                    </a:p>
                    <a:p>
                      <a:pPr marL="808038" marR="0" lvl="0" indent="-34290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CC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edificaciones se construyen y funcionan bajo criterios de sustentabilidad</a:t>
                      </a:r>
                    </a:p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 defTabSz="60958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+mj-lt"/>
                        <a:buNone/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MX" sz="24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Proaire</a:t>
                      </a:r>
                      <a:endParaRPr lang="es-MX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237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Conducir a la ciudad hacia los lineamientos de calidad del aire establecidos por la OMS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618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8038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CC00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812153"/>
                  </a:ext>
                </a:extLst>
              </a:tr>
            </a:tbl>
          </a:graphicData>
        </a:graphic>
      </p:graphicFrame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968978E4-327A-4FAC-BBA1-D4DE52CEA74C}"/>
              </a:ext>
            </a:extLst>
          </p:cNvPr>
          <p:cNvSpPr/>
          <p:nvPr/>
        </p:nvSpPr>
        <p:spPr>
          <a:xfrm rot="1074981">
            <a:off x="1447090" y="1993138"/>
            <a:ext cx="624276" cy="331332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1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48DA-A10F-4220-8C3F-F10D8F33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3. Plan de gestión sustentable del agua</a:t>
            </a:r>
          </a:p>
          <a:p>
            <a:pPr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2800" dirty="0"/>
              <a:t>Cosecha de lluvia</a:t>
            </a:r>
          </a:p>
          <a:p>
            <a:pPr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2800" dirty="0"/>
              <a:t>Tratamiento y reciclamiento del agua</a:t>
            </a:r>
          </a:p>
          <a:p>
            <a:pPr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2800" dirty="0"/>
              <a:t>…</a:t>
            </a:r>
          </a:p>
          <a:p>
            <a:pPr>
              <a:buClr>
                <a:srgbClr val="4CCA42"/>
              </a:buClr>
              <a:buFont typeface="Wingdings" panose="05000000000000000000" pitchFamily="2" charset="2"/>
              <a:buChar char="v"/>
            </a:pPr>
            <a:r>
              <a:rPr lang="es-MX" sz="2800" dirty="0">
                <a:solidFill>
                  <a:schemeClr val="accent6">
                    <a:lumMod val="50000"/>
                  </a:schemeClr>
                </a:solidFill>
              </a:rPr>
              <a:t>Cruce con el Plan de Infraestructura Verde</a:t>
            </a:r>
          </a:p>
          <a:p>
            <a:pPr marL="0" indent="0">
              <a:buNone/>
            </a:pPr>
            <a:endParaRPr lang="es-MX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AFC9D5-EDDE-46D5-B267-CC0D4F2BA77B}"/>
              </a:ext>
            </a:extLst>
          </p:cNvPr>
          <p:cNvSpPr txBox="1">
            <a:spLocks/>
          </p:cNvSpPr>
          <p:nvPr/>
        </p:nvSpPr>
        <p:spPr>
          <a:xfrm>
            <a:off x="762000" y="33825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Líneas de acción</a:t>
            </a:r>
          </a:p>
        </p:txBody>
      </p:sp>
    </p:spTree>
    <p:extLst>
      <p:ext uri="{BB962C8B-B14F-4D97-AF65-F5344CB8AC3E}">
        <p14:creationId xmlns:p14="http://schemas.microsoft.com/office/powerpoint/2010/main" val="174187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628D-8119-4328-B85A-8738F789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2926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+mn-lt"/>
              </a:rPr>
              <a:t>Infraestructura verde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979E-9BD5-4E18-8D9D-A1C50EAC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0340"/>
            <a:ext cx="10972800" cy="22882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2400" dirty="0">
                <a:effectLst/>
                <a:ea typeface="Arial" panose="020B0604020202020204" pitchFamily="34" charset="0"/>
              </a:rPr>
              <a:t>Una red planificada e interconectada </a:t>
            </a:r>
            <a:r>
              <a:rPr lang="es-MX" sz="2400" spc="-15" dirty="0">
                <a:effectLst/>
                <a:ea typeface="Arial" panose="020B0604020202020204" pitchFamily="34" charset="0"/>
              </a:rPr>
              <a:t>de </a:t>
            </a:r>
            <a:r>
              <a:rPr lang="es-MX" sz="2400" dirty="0">
                <a:effectLst/>
                <a:ea typeface="Arial" panose="020B0604020202020204" pitchFamily="34" charset="0"/>
              </a:rPr>
              <a:t>espacios verdes y azules; naturales y seminaturales multifuncionales.</a:t>
            </a:r>
          </a:p>
          <a:p>
            <a:pPr algn="just"/>
            <a:endParaRPr lang="es-MX" sz="2400" dirty="0">
              <a:effectLst/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effectLst/>
                <a:ea typeface="Arial" panose="020B0604020202020204" pitchFamily="34" charset="0"/>
              </a:rPr>
              <a:t>Planificada </a:t>
            </a:r>
            <a:r>
              <a:rPr lang="es-MX" sz="2400" spc="-15" dirty="0">
                <a:effectLst/>
                <a:ea typeface="Arial" panose="020B0604020202020204" pitchFamily="34" charset="0"/>
              </a:rPr>
              <a:t>de </a:t>
            </a:r>
            <a:r>
              <a:rPr lang="es-MX" sz="2400" dirty="0">
                <a:effectLst/>
                <a:ea typeface="Arial" panose="020B0604020202020204" pitchFamily="34" charset="0"/>
              </a:rPr>
              <a:t>forma estratégica, diseñada y gestionada para ofrecer beneficios socioambientales que promueven la protección de la biodiversidad, la mejora de los servicios</a:t>
            </a:r>
            <a:r>
              <a:rPr lang="es-MX" sz="2400" spc="-50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ecosistémicos,</a:t>
            </a:r>
            <a:r>
              <a:rPr lang="es-MX" sz="2400" spc="-25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adaptación</a:t>
            </a:r>
            <a:r>
              <a:rPr lang="es-MX" sz="2400" spc="-35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al</a:t>
            </a:r>
            <a:r>
              <a:rPr lang="es-MX" sz="2400" spc="-50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cambio</a:t>
            </a:r>
            <a:r>
              <a:rPr lang="es-MX" sz="2400" spc="-55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climático,</a:t>
            </a:r>
            <a:r>
              <a:rPr lang="es-MX" sz="2400" spc="-30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prevención</a:t>
            </a:r>
            <a:r>
              <a:rPr lang="es-MX" sz="2400" spc="-35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y</a:t>
            </a:r>
            <a:r>
              <a:rPr lang="es-MX" sz="2400" spc="-40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mitigación</a:t>
            </a:r>
            <a:r>
              <a:rPr lang="es-MX" sz="2400" spc="-35" dirty="0">
                <a:effectLst/>
                <a:ea typeface="Arial" panose="020B0604020202020204" pitchFamily="34" charset="0"/>
              </a:rPr>
              <a:t> </a:t>
            </a:r>
            <a:r>
              <a:rPr lang="es-MX" sz="2400" dirty="0">
                <a:effectLst/>
                <a:ea typeface="Arial" panose="020B0604020202020204" pitchFamily="34" charset="0"/>
              </a:rPr>
              <a:t>de riesgos y mejora </a:t>
            </a:r>
            <a:r>
              <a:rPr lang="es-MX" sz="2400" spc="-15" dirty="0">
                <a:effectLst/>
                <a:ea typeface="Arial" panose="020B0604020202020204" pitchFamily="34" charset="0"/>
              </a:rPr>
              <a:t>de </a:t>
            </a:r>
            <a:r>
              <a:rPr lang="es-MX" sz="2400" dirty="0">
                <a:effectLst/>
                <a:ea typeface="Arial" panose="020B0604020202020204" pitchFamily="34" charset="0"/>
              </a:rPr>
              <a:t>la calidad </a:t>
            </a:r>
            <a:r>
              <a:rPr lang="es-MX" sz="2400" spc="-15" dirty="0">
                <a:effectLst/>
                <a:ea typeface="Arial" panose="020B0604020202020204" pitchFamily="34" charset="0"/>
              </a:rPr>
              <a:t>de </a:t>
            </a:r>
            <a:r>
              <a:rPr lang="es-MX" sz="2400" dirty="0">
                <a:effectLst/>
                <a:ea typeface="Arial" panose="020B0604020202020204" pitchFamily="34" charset="0"/>
              </a:rPr>
              <a:t>vida.</a:t>
            </a:r>
            <a:endParaRPr lang="es-MX" sz="24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6FC4EC1-EB80-4D00-AD12-CE9C9B85D1B8}"/>
              </a:ext>
            </a:extLst>
          </p:cNvPr>
          <p:cNvGrpSpPr/>
          <p:nvPr/>
        </p:nvGrpSpPr>
        <p:grpSpPr>
          <a:xfrm>
            <a:off x="1722942" y="3843148"/>
            <a:ext cx="8269613" cy="1782647"/>
            <a:chOff x="1722942" y="3843148"/>
            <a:chExt cx="8269613" cy="178264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1CBE796-FC58-469A-B506-6DA2E087C54E}"/>
                </a:ext>
              </a:extLst>
            </p:cNvPr>
            <p:cNvSpPr/>
            <p:nvPr/>
          </p:nvSpPr>
          <p:spPr>
            <a:xfrm>
              <a:off x="4856085" y="5148166"/>
              <a:ext cx="1239915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1722B17-1622-40B6-AA92-CA94627C824D}"/>
                </a:ext>
              </a:extLst>
            </p:cNvPr>
            <p:cNvSpPr/>
            <p:nvPr/>
          </p:nvSpPr>
          <p:spPr>
            <a:xfrm>
              <a:off x="9004784" y="4331421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8EF57B7-AB65-45D9-A8A7-E65DEFE5F3C2}"/>
                </a:ext>
              </a:extLst>
            </p:cNvPr>
            <p:cNvSpPr/>
            <p:nvPr/>
          </p:nvSpPr>
          <p:spPr>
            <a:xfrm>
              <a:off x="7474997" y="5120651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28783D0-FECA-498D-BEEF-182D6AF3639D}"/>
                </a:ext>
              </a:extLst>
            </p:cNvPr>
            <p:cNvSpPr/>
            <p:nvPr/>
          </p:nvSpPr>
          <p:spPr>
            <a:xfrm>
              <a:off x="6755907" y="4190260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A3C8E5-AA8B-4B13-8A48-1CF0A2DA8E31}"/>
                </a:ext>
              </a:extLst>
            </p:cNvPr>
            <p:cNvSpPr/>
            <p:nvPr/>
          </p:nvSpPr>
          <p:spPr>
            <a:xfrm>
              <a:off x="5095782" y="3843148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5B5678-3E0F-48F5-958C-8AF848C3FE7B}"/>
                </a:ext>
              </a:extLst>
            </p:cNvPr>
            <p:cNvSpPr/>
            <p:nvPr/>
          </p:nvSpPr>
          <p:spPr>
            <a:xfrm>
              <a:off x="2767482" y="4556805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1B64-20A6-464D-A812-CBBC98CA5A7C}"/>
                </a:ext>
              </a:extLst>
            </p:cNvPr>
            <p:cNvSpPr/>
            <p:nvPr/>
          </p:nvSpPr>
          <p:spPr>
            <a:xfrm>
              <a:off x="1722942" y="4071622"/>
              <a:ext cx="987771" cy="4776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924F0E-E94D-4D64-B872-580D16941336}"/>
                </a:ext>
              </a:extLst>
            </p:cNvPr>
            <p:cNvSpPr txBox="1"/>
            <p:nvPr/>
          </p:nvSpPr>
          <p:spPr>
            <a:xfrm>
              <a:off x="5095783" y="3897297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SEDEMA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B8AC4E-C2C5-40AE-BEA5-5D82ACCCD77A}"/>
                </a:ext>
              </a:extLst>
            </p:cNvPr>
            <p:cNvSpPr txBox="1"/>
            <p:nvPr/>
          </p:nvSpPr>
          <p:spPr>
            <a:xfrm>
              <a:off x="6755907" y="4243528"/>
              <a:ext cx="93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SEMOVI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A1B751-46EA-400B-9505-8B7C46B169CE}"/>
                </a:ext>
              </a:extLst>
            </p:cNvPr>
            <p:cNvSpPr txBox="1"/>
            <p:nvPr/>
          </p:nvSpPr>
          <p:spPr>
            <a:xfrm>
              <a:off x="2830800" y="4610953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SGIRPC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B58473-9AA6-4E92-B38F-A9DFEB5DF91F}"/>
                </a:ext>
              </a:extLst>
            </p:cNvPr>
            <p:cNvSpPr txBox="1"/>
            <p:nvPr/>
          </p:nvSpPr>
          <p:spPr>
            <a:xfrm>
              <a:off x="9001957" y="4385570"/>
              <a:ext cx="973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SACMEX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06A03B-4DA0-44B7-9801-D7C8E77AC23E}"/>
                </a:ext>
              </a:extLst>
            </p:cNvPr>
            <p:cNvSpPr txBox="1"/>
            <p:nvPr/>
          </p:nvSpPr>
          <p:spPr>
            <a:xfrm>
              <a:off x="1823930" y="4115129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SOBSE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37E19A-4B11-409D-9F7E-AB79F4FAD6D8}"/>
                </a:ext>
              </a:extLst>
            </p:cNvPr>
            <p:cNvSpPr txBox="1"/>
            <p:nvPr/>
          </p:nvSpPr>
          <p:spPr>
            <a:xfrm>
              <a:off x="4717005" y="5202315"/>
              <a:ext cx="1515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ALCALDIAS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90706B-7662-420E-AC15-045DFA673430}"/>
                </a:ext>
              </a:extLst>
            </p:cNvPr>
            <p:cNvSpPr txBox="1"/>
            <p:nvPr/>
          </p:nvSpPr>
          <p:spPr>
            <a:xfrm>
              <a:off x="7528266" y="5175681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SEDUVI</a:t>
              </a: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0DEB4F99-37A6-44CA-A1AB-FC8F931E1039}"/>
                </a:ext>
              </a:extLst>
            </p:cNvPr>
            <p:cNvCxnSpPr>
              <a:stCxn id="4" idx="1"/>
              <a:endCxn id="8" idx="3"/>
            </p:cNvCxnSpPr>
            <p:nvPr/>
          </p:nvCxnSpPr>
          <p:spPr>
            <a:xfrm rot="10800000" flipV="1">
              <a:off x="2609723" y="4081963"/>
              <a:ext cx="2486060" cy="217832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06D8C9E0-9F12-4AF4-9EAB-BC6B61BB8A27}"/>
                </a:ext>
              </a:extLst>
            </p:cNvPr>
            <p:cNvCxnSpPr>
              <a:stCxn id="31" idx="4"/>
              <a:endCxn id="29" idx="0"/>
            </p:cNvCxnSpPr>
            <p:nvPr/>
          </p:nvCxnSpPr>
          <p:spPr>
            <a:xfrm rot="5400000">
              <a:off x="5119162" y="4677659"/>
              <a:ext cx="827389" cy="113625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8C94CED5-3E5F-4159-9902-AD5F369CBDFC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>
              <a:off x="6083554" y="4081963"/>
              <a:ext cx="672353" cy="346231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A724462D-F1C9-4E14-8284-0CEA2014FB82}"/>
                </a:ext>
              </a:extLst>
            </p:cNvPr>
            <p:cNvCxnSpPr>
              <a:cxnSpLocks/>
              <a:stCxn id="31" idx="4"/>
              <a:endCxn id="25" idx="0"/>
            </p:cNvCxnSpPr>
            <p:nvPr/>
          </p:nvCxnSpPr>
          <p:spPr>
            <a:xfrm rot="16200000" flipH="1">
              <a:off x="6379338" y="3531106"/>
              <a:ext cx="799874" cy="2379215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433A7053-FB76-45C1-8B01-D6D7DD37D954}"/>
                </a:ext>
              </a:extLst>
            </p:cNvPr>
            <p:cNvCxnSpPr>
              <a:cxnSpLocks/>
              <a:stCxn id="4" idx="1"/>
              <a:endCxn id="27" idx="6"/>
            </p:cNvCxnSpPr>
            <p:nvPr/>
          </p:nvCxnSpPr>
          <p:spPr>
            <a:xfrm rot="10800000" flipV="1">
              <a:off x="3755253" y="4081962"/>
              <a:ext cx="1340530" cy="713657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7E3D7CFC-37B4-4697-88ED-3D6220BD0BCB}"/>
                </a:ext>
              </a:extLst>
            </p:cNvPr>
            <p:cNvCxnSpPr>
              <a:cxnSpLocks/>
              <a:stCxn id="4" idx="3"/>
              <a:endCxn id="35" idx="0"/>
            </p:cNvCxnSpPr>
            <p:nvPr/>
          </p:nvCxnSpPr>
          <p:spPr>
            <a:xfrm>
              <a:off x="6083554" y="4081963"/>
              <a:ext cx="3415116" cy="249458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>
            <a:hlinkClick r:id="rId2" action="ppaction://hlinksldjump"/>
            <a:extLst>
              <a:ext uri="{FF2B5EF4-FFF2-40B4-BE49-F238E27FC236}">
                <a16:creationId xmlns:a16="http://schemas.microsoft.com/office/drawing/2014/main" id="{A6C9B206-7D7D-4855-A26C-6F9EBAB1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987" y="5571647"/>
            <a:ext cx="795189" cy="10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1227</Words>
  <Application>Microsoft Macintosh PowerPoint</Application>
  <PresentationFormat>Panorámica</PresentationFormat>
  <Paragraphs>153</Paragraphs>
  <Slides>14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Tema de Office</vt:lpstr>
      <vt:lpstr>La Ciudad de México al 2040</vt:lpstr>
      <vt:lpstr>VISIÓN:  La ciudad es ejemplo mundial de transformación.  Ha transitado a una ciudad sustentable, a una ciudad con futuro.</vt:lpstr>
      <vt:lpstr>Una matriz de aspiraciones basadas en acciones en proceso</vt:lpstr>
      <vt:lpstr>Dimensiones de la visión</vt:lpstr>
      <vt:lpstr>OBJETIVOS</vt:lpstr>
      <vt:lpstr>LOS CRUCES</vt:lpstr>
      <vt:lpstr>Líneas de acción</vt:lpstr>
      <vt:lpstr>Presentación de PowerPoint</vt:lpstr>
      <vt:lpstr>Infraestructura verde</vt:lpstr>
      <vt:lpstr>Metas 2024 y al 2040</vt:lpstr>
      <vt:lpstr>LINEAS DE ACCIÓN</vt:lpstr>
      <vt:lpstr>Economía circular/baja en carbono</vt:lpstr>
      <vt:lpstr>LINEAS DE ACCIÓN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Ciudad de México al 2040</dc:title>
  <dc:creator>Marina Robles</dc:creator>
  <cp:lastModifiedBy>Microsoft Office User</cp:lastModifiedBy>
  <cp:revision>5</cp:revision>
  <dcterms:created xsi:type="dcterms:W3CDTF">2020-07-27T17:22:46Z</dcterms:created>
  <dcterms:modified xsi:type="dcterms:W3CDTF">2020-08-16T04:28:35Z</dcterms:modified>
</cp:coreProperties>
</file>